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28"/>
  </p:notes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4" r:id="rId10"/>
    <p:sldId id="265" r:id="rId11"/>
    <p:sldId id="282" r:id="rId12"/>
    <p:sldId id="273" r:id="rId13"/>
    <p:sldId id="272" r:id="rId14"/>
    <p:sldId id="274" r:id="rId15"/>
    <p:sldId id="266" r:id="rId16"/>
    <p:sldId id="267" r:id="rId17"/>
    <p:sldId id="268" r:id="rId18"/>
    <p:sldId id="269" r:id="rId19"/>
    <p:sldId id="270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09E98B-2429-4892-B67D-0EA7E7C84027}" v="4" dt="2023-12-19T21:25:18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427" autoAdjust="0"/>
  </p:normalViewPr>
  <p:slideViewPr>
    <p:cSldViewPr snapToGrid="0">
      <p:cViewPr varScale="1">
        <p:scale>
          <a:sx n="50" d="100"/>
          <a:sy n="50" d="100"/>
        </p:scale>
        <p:origin x="32" y="408"/>
      </p:cViewPr>
      <p:guideLst/>
    </p:cSldViewPr>
  </p:slideViewPr>
  <p:outlineViewPr>
    <p:cViewPr>
      <p:scale>
        <a:sx n="33" d="100"/>
        <a:sy n="33" d="100"/>
      </p:scale>
      <p:origin x="0" y="-13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Ulmer" userId="c417479e-fa2d-4b82-b446-39d5f72745ed" providerId="ADAL" clId="{8AEC1069-0AD4-0549-8AA6-05C05893F037}"/>
    <pc:docChg chg="undo custSel addSld delSld modSld">
      <pc:chgData name="Jonathan Ulmer" userId="c417479e-fa2d-4b82-b446-39d5f72745ed" providerId="ADAL" clId="{8AEC1069-0AD4-0549-8AA6-05C05893F037}" dt="2023-12-11T02:28:46.059" v="58" actId="255"/>
      <pc:docMkLst>
        <pc:docMk/>
      </pc:docMkLst>
      <pc:sldChg chg="modSp mod">
        <pc:chgData name="Jonathan Ulmer" userId="c417479e-fa2d-4b82-b446-39d5f72745ed" providerId="ADAL" clId="{8AEC1069-0AD4-0549-8AA6-05C05893F037}" dt="2023-12-11T02:22:50.814" v="1" actId="20577"/>
        <pc:sldMkLst>
          <pc:docMk/>
          <pc:sldMk cId="1508283014" sldId="256"/>
        </pc:sldMkLst>
        <pc:spChg chg="mod">
          <ac:chgData name="Jonathan Ulmer" userId="c417479e-fa2d-4b82-b446-39d5f72745ed" providerId="ADAL" clId="{8AEC1069-0AD4-0549-8AA6-05C05893F037}" dt="2023-12-11T02:22:50.814" v="1" actId="20577"/>
          <ac:spMkLst>
            <pc:docMk/>
            <pc:sldMk cId="1508283014" sldId="256"/>
            <ac:spMk id="3" creationId="{00FA80A8-0343-FBA2-B664-51FDE8F166AB}"/>
          </ac:spMkLst>
        </pc:spChg>
      </pc:sldChg>
      <pc:sldChg chg="del">
        <pc:chgData name="Jonathan Ulmer" userId="c417479e-fa2d-4b82-b446-39d5f72745ed" providerId="ADAL" clId="{8AEC1069-0AD4-0549-8AA6-05C05893F037}" dt="2023-12-11T02:27:37.549" v="47" actId="2696"/>
        <pc:sldMkLst>
          <pc:docMk/>
          <pc:sldMk cId="2127950583" sldId="271"/>
        </pc:sldMkLst>
      </pc:sldChg>
      <pc:sldChg chg="modSp mod">
        <pc:chgData name="Jonathan Ulmer" userId="c417479e-fa2d-4b82-b446-39d5f72745ed" providerId="ADAL" clId="{8AEC1069-0AD4-0549-8AA6-05C05893F037}" dt="2023-12-11T02:28:46.059" v="58" actId="255"/>
        <pc:sldMkLst>
          <pc:docMk/>
          <pc:sldMk cId="2236981257" sldId="272"/>
        </pc:sldMkLst>
        <pc:spChg chg="mod">
          <ac:chgData name="Jonathan Ulmer" userId="c417479e-fa2d-4b82-b446-39d5f72745ed" providerId="ADAL" clId="{8AEC1069-0AD4-0549-8AA6-05C05893F037}" dt="2023-12-11T02:28:46.059" v="58" actId="255"/>
          <ac:spMkLst>
            <pc:docMk/>
            <pc:sldMk cId="2236981257" sldId="272"/>
            <ac:spMk id="3" creationId="{5491D334-F240-7E9F-6BA0-35944DCC00A8}"/>
          </ac:spMkLst>
        </pc:spChg>
      </pc:sldChg>
      <pc:sldChg chg="modSp mod">
        <pc:chgData name="Jonathan Ulmer" userId="c417479e-fa2d-4b82-b446-39d5f72745ed" providerId="ADAL" clId="{8AEC1069-0AD4-0549-8AA6-05C05893F037}" dt="2023-12-11T02:28:18.192" v="54" actId="27636"/>
        <pc:sldMkLst>
          <pc:docMk/>
          <pc:sldMk cId="555458390" sldId="273"/>
        </pc:sldMkLst>
        <pc:spChg chg="mod">
          <ac:chgData name="Jonathan Ulmer" userId="c417479e-fa2d-4b82-b446-39d5f72745ed" providerId="ADAL" clId="{8AEC1069-0AD4-0549-8AA6-05C05893F037}" dt="2023-12-11T02:28:18.192" v="54" actId="27636"/>
          <ac:spMkLst>
            <pc:docMk/>
            <pc:sldMk cId="555458390" sldId="273"/>
            <ac:spMk id="3" creationId="{5491D334-F240-7E9F-6BA0-35944DCC00A8}"/>
          </ac:spMkLst>
        </pc:spChg>
      </pc:sldChg>
      <pc:sldChg chg="modSp new mod">
        <pc:chgData name="Jonathan Ulmer" userId="c417479e-fa2d-4b82-b446-39d5f72745ed" providerId="ADAL" clId="{8AEC1069-0AD4-0549-8AA6-05C05893F037}" dt="2023-12-11T02:27:18.741" v="46" actId="1076"/>
        <pc:sldMkLst>
          <pc:docMk/>
          <pc:sldMk cId="2504198742" sldId="282"/>
        </pc:sldMkLst>
        <pc:spChg chg="mod">
          <ac:chgData name="Jonathan Ulmer" userId="c417479e-fa2d-4b82-b446-39d5f72745ed" providerId="ADAL" clId="{8AEC1069-0AD4-0549-8AA6-05C05893F037}" dt="2023-12-11T02:26:47.269" v="42" actId="27636"/>
          <ac:spMkLst>
            <pc:docMk/>
            <pc:sldMk cId="2504198742" sldId="282"/>
            <ac:spMk id="3" creationId="{A11C57BA-4858-4BFF-26B9-B97DBC6DD644}"/>
          </ac:spMkLst>
        </pc:spChg>
        <pc:spChg chg="mod">
          <ac:chgData name="Jonathan Ulmer" userId="c417479e-fa2d-4b82-b446-39d5f72745ed" providerId="ADAL" clId="{8AEC1069-0AD4-0549-8AA6-05C05893F037}" dt="2023-12-11T02:27:18.741" v="46" actId="1076"/>
          <ac:spMkLst>
            <pc:docMk/>
            <pc:sldMk cId="2504198742" sldId="282"/>
            <ac:spMk id="4" creationId="{9F110B8F-E9A3-0EB9-AB91-6C50631AD249}"/>
          </ac:spMkLst>
        </pc:spChg>
      </pc:sldChg>
    </pc:docChg>
  </pc:docChgLst>
  <pc:docChgLst>
    <pc:chgData name="Wray, Laura" userId="a7322bcf-2ad2-49db-9bf2-9e7bb302442a" providerId="ADAL" clId="{F109E98B-2429-4892-B67D-0EA7E7C84027}"/>
    <pc:docChg chg="modSld">
      <pc:chgData name="Wray, Laura" userId="a7322bcf-2ad2-49db-9bf2-9e7bb302442a" providerId="ADAL" clId="{F109E98B-2429-4892-B67D-0EA7E7C84027}" dt="2023-12-19T21:25:18.287" v="653" actId="20577"/>
      <pc:docMkLst>
        <pc:docMk/>
      </pc:docMkLst>
      <pc:sldChg chg="modSp mod">
        <pc:chgData name="Wray, Laura" userId="a7322bcf-2ad2-49db-9bf2-9e7bb302442a" providerId="ADAL" clId="{F109E98B-2429-4892-B67D-0EA7E7C84027}" dt="2023-12-19T21:21:09.199" v="289" actId="962"/>
        <pc:sldMkLst>
          <pc:docMk/>
          <pc:sldMk cId="1811948170" sldId="257"/>
        </pc:sldMkLst>
        <pc:picChg chg="mod">
          <ac:chgData name="Wray, Laura" userId="a7322bcf-2ad2-49db-9bf2-9e7bb302442a" providerId="ADAL" clId="{F109E98B-2429-4892-B67D-0EA7E7C84027}" dt="2023-12-19T21:20:26.321" v="97" actId="962"/>
          <ac:picMkLst>
            <pc:docMk/>
            <pc:sldMk cId="1811948170" sldId="257"/>
            <ac:picMk id="11" creationId="{A4F7C8BD-6B42-FF88-E2D1-0BA81BF0EDF5}"/>
          </ac:picMkLst>
        </pc:picChg>
        <pc:picChg chg="mod">
          <ac:chgData name="Wray, Laura" userId="a7322bcf-2ad2-49db-9bf2-9e7bb302442a" providerId="ADAL" clId="{F109E98B-2429-4892-B67D-0EA7E7C84027}" dt="2023-12-19T21:20:36.613" v="159" actId="962"/>
          <ac:picMkLst>
            <pc:docMk/>
            <pc:sldMk cId="1811948170" sldId="257"/>
            <ac:picMk id="13" creationId="{CEBA1A2C-3921-D18F-59AE-94FADADFF74F}"/>
          </ac:picMkLst>
        </pc:picChg>
        <pc:picChg chg="mod">
          <ac:chgData name="Wray, Laura" userId="a7322bcf-2ad2-49db-9bf2-9e7bb302442a" providerId="ADAL" clId="{F109E98B-2429-4892-B67D-0EA7E7C84027}" dt="2023-12-19T21:21:09.199" v="289" actId="962"/>
          <ac:picMkLst>
            <pc:docMk/>
            <pc:sldMk cId="1811948170" sldId="257"/>
            <ac:picMk id="19" creationId="{2871B128-995F-7E7C-8859-60A191DDA8A3}"/>
          </ac:picMkLst>
        </pc:picChg>
      </pc:sldChg>
      <pc:sldChg chg="modSp mod">
        <pc:chgData name="Wray, Laura" userId="a7322bcf-2ad2-49db-9bf2-9e7bb302442a" providerId="ADAL" clId="{F109E98B-2429-4892-B67D-0EA7E7C84027}" dt="2023-12-19T21:22:22.498" v="509" actId="962"/>
        <pc:sldMkLst>
          <pc:docMk/>
          <pc:sldMk cId="1858729802" sldId="258"/>
        </pc:sldMkLst>
        <pc:picChg chg="mod">
          <ac:chgData name="Wray, Laura" userId="a7322bcf-2ad2-49db-9bf2-9e7bb302442a" providerId="ADAL" clId="{F109E98B-2429-4892-B67D-0EA7E7C84027}" dt="2023-12-19T21:22:22.498" v="509" actId="962"/>
          <ac:picMkLst>
            <pc:docMk/>
            <pc:sldMk cId="1858729802" sldId="258"/>
            <ac:picMk id="4" creationId="{3E62BCCF-0283-E466-EE8F-836D9C513846}"/>
          </ac:picMkLst>
        </pc:picChg>
      </pc:sldChg>
      <pc:sldChg chg="modSp mod">
        <pc:chgData name="Wray, Laura" userId="a7322bcf-2ad2-49db-9bf2-9e7bb302442a" providerId="ADAL" clId="{F109E98B-2429-4892-B67D-0EA7E7C84027}" dt="2023-12-19T21:23:45.488" v="649" actId="962"/>
        <pc:sldMkLst>
          <pc:docMk/>
          <pc:sldMk cId="1647822200" sldId="259"/>
        </pc:sldMkLst>
        <pc:picChg chg="mod">
          <ac:chgData name="Wray, Laura" userId="a7322bcf-2ad2-49db-9bf2-9e7bb302442a" providerId="ADAL" clId="{F109E98B-2429-4892-B67D-0EA7E7C84027}" dt="2023-12-19T21:23:15.589" v="549" actId="962"/>
          <ac:picMkLst>
            <pc:docMk/>
            <pc:sldMk cId="1647822200" sldId="259"/>
            <ac:picMk id="4" creationId="{7D483D7E-908E-E063-AACA-0C74C6B458B8}"/>
          </ac:picMkLst>
        </pc:picChg>
        <pc:picChg chg="mod">
          <ac:chgData name="Wray, Laura" userId="a7322bcf-2ad2-49db-9bf2-9e7bb302442a" providerId="ADAL" clId="{F109E98B-2429-4892-B67D-0EA7E7C84027}" dt="2023-12-19T21:23:45.488" v="649" actId="962"/>
          <ac:picMkLst>
            <pc:docMk/>
            <pc:sldMk cId="1647822200" sldId="259"/>
            <ac:picMk id="6" creationId="{CBC52A57-5A01-C94C-674E-4669221F66B7}"/>
          </ac:picMkLst>
        </pc:picChg>
        <pc:picChg chg="mod">
          <ac:chgData name="Wray, Laura" userId="a7322bcf-2ad2-49db-9bf2-9e7bb302442a" providerId="ADAL" clId="{F109E98B-2429-4892-B67D-0EA7E7C84027}" dt="2023-12-19T21:23:37.961" v="615" actId="962"/>
          <ac:picMkLst>
            <pc:docMk/>
            <pc:sldMk cId="1647822200" sldId="259"/>
            <ac:picMk id="8" creationId="{CDFDE990-C098-235D-E157-BFF8AA1D382B}"/>
          </ac:picMkLst>
        </pc:picChg>
      </pc:sldChg>
      <pc:sldChg chg="modSp mod">
        <pc:chgData name="Wray, Laura" userId="a7322bcf-2ad2-49db-9bf2-9e7bb302442a" providerId="ADAL" clId="{F109E98B-2429-4892-B67D-0EA7E7C84027}" dt="2023-12-19T21:21:35.738" v="397" actId="962"/>
        <pc:sldMkLst>
          <pc:docMk/>
          <pc:sldMk cId="970151674" sldId="260"/>
        </pc:sldMkLst>
        <pc:picChg chg="mod">
          <ac:chgData name="Wray, Laura" userId="a7322bcf-2ad2-49db-9bf2-9e7bb302442a" providerId="ADAL" clId="{F109E98B-2429-4892-B67D-0EA7E7C84027}" dt="2023-12-19T21:21:35.738" v="397" actId="962"/>
          <ac:picMkLst>
            <pc:docMk/>
            <pc:sldMk cId="970151674" sldId="260"/>
            <ac:picMk id="4" creationId="{255A7CC9-8C46-427C-4249-16FBD9B32F17}"/>
          </ac:picMkLst>
        </pc:picChg>
      </pc:sldChg>
      <pc:sldChg chg="modSp mod">
        <pc:chgData name="Wray, Laura" userId="a7322bcf-2ad2-49db-9bf2-9e7bb302442a" providerId="ADAL" clId="{F109E98B-2429-4892-B67D-0EA7E7C84027}" dt="2023-12-19T21:22:07.714" v="493" actId="962"/>
        <pc:sldMkLst>
          <pc:docMk/>
          <pc:sldMk cId="3354237606" sldId="262"/>
        </pc:sldMkLst>
        <pc:picChg chg="mod">
          <ac:chgData name="Wray, Laura" userId="a7322bcf-2ad2-49db-9bf2-9e7bb302442a" providerId="ADAL" clId="{F109E98B-2429-4892-B67D-0EA7E7C84027}" dt="2023-12-19T21:22:07.714" v="493" actId="962"/>
          <ac:picMkLst>
            <pc:docMk/>
            <pc:sldMk cId="3354237606" sldId="262"/>
            <ac:picMk id="4" creationId="{94B7CCFE-FBE3-6E0C-2F7D-03C15632806C}"/>
          </ac:picMkLst>
        </pc:picChg>
      </pc:sldChg>
      <pc:sldChg chg="addSp modSp">
        <pc:chgData name="Wray, Laura" userId="a7322bcf-2ad2-49db-9bf2-9e7bb302442a" providerId="ADAL" clId="{F109E98B-2429-4892-B67D-0EA7E7C84027}" dt="2023-12-19T21:25:18.287" v="653" actId="20577"/>
        <pc:sldMkLst>
          <pc:docMk/>
          <pc:sldMk cId="3322340612" sldId="264"/>
        </pc:sldMkLst>
        <pc:spChg chg="add mod">
          <ac:chgData name="Wray, Laura" userId="a7322bcf-2ad2-49db-9bf2-9e7bb302442a" providerId="ADAL" clId="{F109E98B-2429-4892-B67D-0EA7E7C84027}" dt="2023-12-19T21:25:18.287" v="653" actId="20577"/>
          <ac:spMkLst>
            <pc:docMk/>
            <pc:sldMk cId="3322340612" sldId="264"/>
            <ac:spMk id="2" creationId="{6888E0D1-6958-4ADC-BA42-F213C1CFA4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3BE73-5EA7-C64E-8954-384435BF8B1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1C21-1EEA-BD47-9480-76E59AC5D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7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71C21-1EEA-BD47-9480-76E59AC5DA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0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1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2460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9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46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8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6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2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8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5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6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7DD8-5386-2546-9A6A-DDC27EF94F9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D378D08-A358-D14A-8734-6E1BD2F8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5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38A2-1F65-151E-2496-8393E7CC91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effectLst/>
                <a:latin typeface="Arial" panose="020B0604020202020204" pitchFamily="34" charset="0"/>
              </a:rPr>
            </a:b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sz="4400" dirty="0">
                <a:effectLst/>
                <a:latin typeface="Arial" panose="020B0604020202020204" pitchFamily="34" charset="0"/>
              </a:rPr>
              <a:t>Vision for Creating a World-Class Department of Agricultural Education, Communications, and Leadership 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A80A8-0343-FBA2-B664-51FDE8F166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Jonathan Ulmer</a:t>
            </a:r>
          </a:p>
          <a:p>
            <a:r>
              <a:rPr lang="en-US" dirty="0"/>
              <a:t>Professor of Agricultural Education</a:t>
            </a:r>
          </a:p>
          <a:p>
            <a:r>
              <a:rPr lang="en-US" dirty="0"/>
              <a:t>Kansas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50828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2E3C4-F47C-F77F-7A53-5C0D311B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What is in the box?</a:t>
            </a:r>
          </a:p>
        </p:txBody>
      </p:sp>
    </p:spTree>
    <p:extLst>
      <p:ext uri="{BB962C8B-B14F-4D97-AF65-F5344CB8AC3E}">
        <p14:creationId xmlns:p14="http://schemas.microsoft.com/office/powerpoint/2010/main" val="178013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4AB4-5D38-83B0-7118-45C6348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C57BA-4858-4BFF-26B9-B97DBC6DD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6800" y="2133600"/>
            <a:ext cx="4566276" cy="3777622"/>
          </a:xfrm>
        </p:spPr>
        <p:txBody>
          <a:bodyPr>
            <a:normAutofit/>
          </a:bodyPr>
          <a:lstStyle/>
          <a:p>
            <a:r>
              <a:rPr lang="en-US" sz="2800" dirty="0"/>
              <a:t>Support - 2</a:t>
            </a:r>
          </a:p>
          <a:p>
            <a:r>
              <a:rPr lang="en-US" sz="2800" dirty="0"/>
              <a:t>Faculty</a:t>
            </a:r>
          </a:p>
          <a:p>
            <a:pPr lvl="1"/>
            <a:r>
              <a:rPr lang="en-US" sz="2200" dirty="0"/>
              <a:t>Agricultural Communications – 6</a:t>
            </a:r>
          </a:p>
          <a:p>
            <a:pPr lvl="1"/>
            <a:r>
              <a:rPr lang="en-US" sz="2200" dirty="0"/>
              <a:t>Agricultural Education – 6</a:t>
            </a:r>
          </a:p>
          <a:p>
            <a:pPr lvl="1"/>
            <a:r>
              <a:rPr lang="en-US" sz="2200" dirty="0"/>
              <a:t>Agricultural Leadership – 3</a:t>
            </a:r>
          </a:p>
          <a:p>
            <a:pPr lvl="1"/>
            <a:r>
              <a:rPr lang="en-US" sz="2200" dirty="0"/>
              <a:t>4H and Extension - 4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10B8F-E9A3-0EB9-AB91-6C50631AD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3076" y="2133600"/>
            <a:ext cx="4799011" cy="3777622"/>
          </a:xfrm>
        </p:spPr>
        <p:txBody>
          <a:bodyPr>
            <a:normAutofit/>
          </a:bodyPr>
          <a:lstStyle/>
          <a:p>
            <a:r>
              <a:rPr lang="en-US" sz="2800" dirty="0"/>
              <a:t>Teaching Assistants</a:t>
            </a:r>
          </a:p>
          <a:p>
            <a:pPr lvl="1"/>
            <a:r>
              <a:rPr lang="en-US" sz="2400" dirty="0"/>
              <a:t>Agricultural Communications – 8</a:t>
            </a:r>
          </a:p>
          <a:p>
            <a:pPr lvl="1"/>
            <a:r>
              <a:rPr lang="en-US" sz="2400" dirty="0"/>
              <a:t>Agricultural Education – 5</a:t>
            </a:r>
          </a:p>
          <a:p>
            <a:pPr lvl="1"/>
            <a:r>
              <a:rPr lang="en-US" sz="2400" dirty="0"/>
              <a:t>Agricultural Leadership –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98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2C3B-6DDF-8726-14E9-8D69522C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Offered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1D334-F240-7E9F-6BA0-35944DCC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0" y="2133600"/>
            <a:ext cx="9091612" cy="377762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Bachelor’s Degrees</a:t>
            </a:r>
          </a:p>
          <a:p>
            <a:pPr lvl="1"/>
            <a:r>
              <a:rPr lang="en-US" sz="2400" dirty="0"/>
              <a:t>Agricultural Communications</a:t>
            </a:r>
          </a:p>
          <a:p>
            <a:pPr lvl="1"/>
            <a:r>
              <a:rPr lang="en-US" sz="2400" dirty="0"/>
              <a:t>Agricultural Communications: Agribusiness Double Major</a:t>
            </a:r>
          </a:p>
          <a:p>
            <a:pPr lvl="1"/>
            <a:r>
              <a:rPr lang="en-US" sz="2400" dirty="0"/>
              <a:t>Agricultural Communications: Animal Science Double Major</a:t>
            </a:r>
          </a:p>
          <a:p>
            <a:pPr lvl="1"/>
            <a:r>
              <a:rPr lang="en-US" sz="2400" dirty="0"/>
              <a:t>Agricultural Education: Multidisciplinary</a:t>
            </a:r>
          </a:p>
          <a:p>
            <a:pPr lvl="1"/>
            <a:r>
              <a:rPr lang="en-US" sz="2400" dirty="0"/>
              <a:t>Agricultural Leadership</a:t>
            </a:r>
          </a:p>
          <a:p>
            <a:pPr lvl="1"/>
            <a:r>
              <a:rPr lang="en-US" sz="2400" dirty="0"/>
              <a:t>Agricultural Leadership: Extension Education</a:t>
            </a:r>
          </a:p>
          <a:p>
            <a:pPr lvl="1"/>
            <a:r>
              <a:rPr lang="en-US" sz="2400" dirty="0"/>
              <a:t>Agricultural Leadership: International Studies</a:t>
            </a:r>
          </a:p>
        </p:txBody>
      </p:sp>
    </p:spTree>
    <p:extLst>
      <p:ext uri="{BB962C8B-B14F-4D97-AF65-F5344CB8AC3E}">
        <p14:creationId xmlns:p14="http://schemas.microsoft.com/office/powerpoint/2010/main" val="55545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2C3B-6DDF-8726-14E9-8D69522C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Offered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1D334-F240-7E9F-6BA0-35944DCC0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Master’s Degrees</a:t>
            </a:r>
          </a:p>
          <a:p>
            <a:pPr lvl="1"/>
            <a:r>
              <a:rPr lang="en-US" sz="2600" dirty="0"/>
              <a:t>Agricultural Communications, MS</a:t>
            </a:r>
          </a:p>
          <a:p>
            <a:pPr lvl="1"/>
            <a:r>
              <a:rPr lang="en-US" sz="2600" dirty="0"/>
              <a:t>Agricultural Education, MS</a:t>
            </a:r>
          </a:p>
          <a:p>
            <a:pPr lvl="1"/>
            <a:r>
              <a:rPr lang="en-US" sz="2600" dirty="0"/>
              <a:t>Agricultural Leadership, MAG</a:t>
            </a:r>
          </a:p>
          <a:p>
            <a:r>
              <a:rPr lang="en-US" sz="2800" dirty="0"/>
              <a:t>PhD</a:t>
            </a:r>
          </a:p>
          <a:p>
            <a:pPr lvl="1"/>
            <a:r>
              <a:rPr lang="en-US" sz="2600" dirty="0"/>
              <a:t>Agricultural Education</a:t>
            </a:r>
          </a:p>
        </p:txBody>
      </p:sp>
    </p:spTree>
    <p:extLst>
      <p:ext uri="{BB962C8B-B14F-4D97-AF65-F5344CB8AC3E}">
        <p14:creationId xmlns:p14="http://schemas.microsoft.com/office/powerpoint/2010/main" val="2236981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026EE-CA75-6C4A-B33B-293ABA02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Follow the plan</a:t>
            </a:r>
          </a:p>
        </p:txBody>
      </p:sp>
    </p:spTree>
    <p:extLst>
      <p:ext uri="{BB962C8B-B14F-4D97-AF65-F5344CB8AC3E}">
        <p14:creationId xmlns:p14="http://schemas.microsoft.com/office/powerpoint/2010/main" val="41163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F2B65-5A45-496A-4945-D760191C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The numbers the way I see them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133D-EF79-6DA7-6FB8-8916E9F8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Agricultural Communications</a:t>
            </a:r>
          </a:p>
          <a:p>
            <a:pPr lvl="1"/>
            <a:r>
              <a:rPr lang="en-US" sz="2800" dirty="0"/>
              <a:t>Spring ‘23 – 34 graduates</a:t>
            </a:r>
          </a:p>
          <a:p>
            <a:pPr lvl="1"/>
            <a:r>
              <a:rPr lang="en-US" sz="2800" dirty="0"/>
              <a:t>Fall ‘22 – 14 graduates</a:t>
            </a:r>
          </a:p>
          <a:p>
            <a:pPr lvl="1"/>
            <a:r>
              <a:rPr lang="en-US" sz="2800" dirty="0"/>
              <a:t>Spring ‘22 – 34 graduates</a:t>
            </a:r>
          </a:p>
          <a:p>
            <a:pPr lvl="1"/>
            <a:r>
              <a:rPr lang="en-US" sz="2800" dirty="0"/>
              <a:t>Fall ‘21 – 18 graduates</a:t>
            </a:r>
          </a:p>
          <a:p>
            <a:pPr lvl="1"/>
            <a:r>
              <a:rPr lang="en-US" sz="2800" dirty="0"/>
              <a:t>Spring ‘21 – 35 graduates</a:t>
            </a:r>
          </a:p>
        </p:txBody>
      </p:sp>
    </p:spTree>
    <p:extLst>
      <p:ext uri="{BB962C8B-B14F-4D97-AF65-F5344CB8AC3E}">
        <p14:creationId xmlns:p14="http://schemas.microsoft.com/office/powerpoint/2010/main" val="84183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F2B65-5A45-496A-4945-D760191C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numbers the way I see them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133D-EF79-6DA7-6FB8-8916E9F8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Agricultural Education</a:t>
            </a:r>
          </a:p>
          <a:p>
            <a:pPr lvl="1"/>
            <a:r>
              <a:rPr lang="en-US" sz="2800" dirty="0"/>
              <a:t>Spring ‘23 – 22 graduates</a:t>
            </a:r>
          </a:p>
          <a:p>
            <a:pPr lvl="1"/>
            <a:r>
              <a:rPr lang="en-US" sz="2800" dirty="0"/>
              <a:t>Fall ‘22 – 10 graduates</a:t>
            </a:r>
          </a:p>
          <a:p>
            <a:pPr lvl="1"/>
            <a:r>
              <a:rPr lang="en-US" sz="2800" dirty="0"/>
              <a:t>Spring ‘22 – 21 graduates</a:t>
            </a:r>
          </a:p>
          <a:p>
            <a:pPr lvl="1"/>
            <a:r>
              <a:rPr lang="en-US" sz="2800" dirty="0"/>
              <a:t>Fall ‘21 – 6 graduates</a:t>
            </a:r>
          </a:p>
          <a:p>
            <a:pPr lvl="1"/>
            <a:r>
              <a:rPr lang="en-US" sz="2800" dirty="0"/>
              <a:t>Spring ‘21 – 27 graduates</a:t>
            </a:r>
          </a:p>
        </p:txBody>
      </p:sp>
    </p:spTree>
    <p:extLst>
      <p:ext uri="{BB962C8B-B14F-4D97-AF65-F5344CB8AC3E}">
        <p14:creationId xmlns:p14="http://schemas.microsoft.com/office/powerpoint/2010/main" val="114486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F2B65-5A45-496A-4945-D760191C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numbers the way I see them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133D-EF79-6DA7-6FB8-8916E9F8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Agricultural Leadership</a:t>
            </a:r>
          </a:p>
          <a:p>
            <a:pPr lvl="1"/>
            <a:r>
              <a:rPr lang="en-US" sz="2800" dirty="0"/>
              <a:t>Spring ‘23 – 25 graduates</a:t>
            </a:r>
          </a:p>
          <a:p>
            <a:pPr lvl="1"/>
            <a:r>
              <a:rPr lang="en-US" sz="2800" dirty="0"/>
              <a:t>Fall ‘22 – 9 graduates</a:t>
            </a:r>
          </a:p>
          <a:p>
            <a:pPr lvl="1"/>
            <a:r>
              <a:rPr lang="en-US" sz="2800" dirty="0"/>
              <a:t>Spring ‘22 – 15 graduates</a:t>
            </a:r>
          </a:p>
          <a:p>
            <a:pPr lvl="1"/>
            <a:r>
              <a:rPr lang="en-US" sz="2800" dirty="0"/>
              <a:t>Fall ‘21 – 4 graduates</a:t>
            </a:r>
          </a:p>
          <a:p>
            <a:pPr lvl="1"/>
            <a:r>
              <a:rPr lang="en-US" sz="2800" dirty="0"/>
              <a:t>Spring ‘21 – 18 graduates</a:t>
            </a:r>
          </a:p>
        </p:txBody>
      </p:sp>
    </p:spTree>
    <p:extLst>
      <p:ext uri="{BB962C8B-B14F-4D97-AF65-F5344CB8AC3E}">
        <p14:creationId xmlns:p14="http://schemas.microsoft.com/office/powerpoint/2010/main" val="3717204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F2B65-5A45-496A-4945-D760191C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The numbers the way I see them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133D-EF79-6DA7-6FB8-8916E9F8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PhD in Agricultural Education</a:t>
            </a:r>
          </a:p>
          <a:p>
            <a:pPr lvl="1"/>
            <a:r>
              <a:rPr lang="en-US" sz="2800" dirty="0"/>
              <a:t>Spring ‘23 – 0 graduates</a:t>
            </a:r>
          </a:p>
          <a:p>
            <a:pPr lvl="1"/>
            <a:r>
              <a:rPr lang="en-US" sz="2800" dirty="0"/>
              <a:t>Fall ‘22 – 0 graduates</a:t>
            </a:r>
          </a:p>
          <a:p>
            <a:pPr lvl="1"/>
            <a:r>
              <a:rPr lang="en-US" sz="2800" dirty="0"/>
              <a:t>Spring ‘22 – 2 graduates</a:t>
            </a:r>
          </a:p>
          <a:p>
            <a:pPr lvl="1"/>
            <a:r>
              <a:rPr lang="en-US" sz="2800" dirty="0"/>
              <a:t>Fall ‘21 – 1 graduate</a:t>
            </a:r>
          </a:p>
          <a:p>
            <a:pPr lvl="1"/>
            <a:r>
              <a:rPr lang="en-US" sz="2800" dirty="0"/>
              <a:t>Spring ‘21 – 3 graduates</a:t>
            </a:r>
          </a:p>
        </p:txBody>
      </p:sp>
    </p:spTree>
    <p:extLst>
      <p:ext uri="{BB962C8B-B14F-4D97-AF65-F5344CB8AC3E}">
        <p14:creationId xmlns:p14="http://schemas.microsoft.com/office/powerpoint/2010/main" val="2405577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F2B65-5A45-496A-4945-D760191C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The numbers the way I see them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133D-EF79-6DA7-6FB8-8916E9F8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Master of Science</a:t>
            </a:r>
          </a:p>
          <a:p>
            <a:pPr lvl="1"/>
            <a:r>
              <a:rPr lang="en-US" sz="2800" dirty="0"/>
              <a:t>Spring ‘23 – 7 graduates</a:t>
            </a:r>
          </a:p>
          <a:p>
            <a:pPr lvl="1"/>
            <a:r>
              <a:rPr lang="en-US" sz="2800" dirty="0"/>
              <a:t>Fall ‘22 – 8 graduates</a:t>
            </a:r>
          </a:p>
          <a:p>
            <a:pPr lvl="1"/>
            <a:r>
              <a:rPr lang="en-US" sz="2800" dirty="0"/>
              <a:t>Spring ‘22 – 14 graduates</a:t>
            </a:r>
          </a:p>
          <a:p>
            <a:pPr lvl="1"/>
            <a:r>
              <a:rPr lang="en-US" sz="2800" dirty="0"/>
              <a:t>Fall ‘21 – 1 graduate</a:t>
            </a:r>
          </a:p>
          <a:p>
            <a:pPr lvl="1"/>
            <a:r>
              <a:rPr lang="en-US" sz="2800" dirty="0"/>
              <a:t>Spring ‘21 – 11 graduates</a:t>
            </a:r>
          </a:p>
        </p:txBody>
      </p:sp>
    </p:spTree>
    <p:extLst>
      <p:ext uri="{BB962C8B-B14F-4D97-AF65-F5344CB8AC3E}">
        <p14:creationId xmlns:p14="http://schemas.microsoft.com/office/powerpoint/2010/main" val="43235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D1F2FD8-11FD-4495-9EFA-1D11D791D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F07E62E0-C435-4556-B265-2AC622C08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A31AA73F-4D24-48A1-B14B-50392BB2C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B1A912C9-FD8E-4C0D-A7B5-5240BF154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0C687240-9008-4C95-9A83-BAE72BF3D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E87EBB2-C786-4064-9E78-21C52E76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AEC0C10-BB8D-4A8E-8160-9B514B5F7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3E2AE5E5-81C4-4817-85A9-6700C135C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0E29C0C2-2A04-4AC1-9181-B811A06BE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13DA17A5-17E1-4B7D-9ABD-C7ED44F15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7C6F6843-161E-4C29-A663-8DBA4D483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A516671D-8E1D-4713-BE9D-81B0C35FE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4E04D4C8-7532-4BBD-9AF8-3249324AF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7488CD-16CF-4BC7-BD9F-4F4EB13B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0224168-C932-4F63-8CEA-2465E1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F2291983-5E57-490B-B713-0A78B584F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815C3A19-E287-48A6-9ECB-D0409D37F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0196FC81-2B97-4747-859B-2475FFD12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43A76FF0-4A33-44A0-AE53-92146AA8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B94FC67F-70D7-496B-BFA2-B2AACF2ED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761C78BD-A48E-4171-AC10-D066FDF46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8DD13455-5B55-48B7-AA52-981C48B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8AFF35F4-12AC-44F3-AC19-88F2E3F9B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410D4BFE-B9DB-440B-BF78-21B4F317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F0E6EB0-F23E-4342-9FBD-3178F4B81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3A4E0803-C8CF-4E6B-95EF-BBEBF237E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6D9986E-2FC4-4377-B163-42766AD82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5DAD59F4-58F1-4349-B03E-23A62291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F2B6158-D0B4-E7C8-8ABD-E2684BF3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Experience in Academia</a:t>
            </a:r>
          </a:p>
        </p:txBody>
      </p:sp>
      <p:pic>
        <p:nvPicPr>
          <p:cNvPr id="11" name="Picture 10" descr="Kansas State University February 16, 1862 seal.">
            <a:extLst>
              <a:ext uri="{FF2B5EF4-FFF2-40B4-BE49-F238E27FC236}">
                <a16:creationId xmlns:a16="http://schemas.microsoft.com/office/drawing/2014/main" id="{A4F7C8BD-6B42-FF88-E2D1-0BA81BF0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009315"/>
            <a:ext cx="2882745" cy="2864265"/>
          </a:xfrm>
          <a:prstGeom prst="rect">
            <a:avLst/>
          </a:prstGeom>
        </p:spPr>
      </p:pic>
      <p:pic>
        <p:nvPicPr>
          <p:cNvPr id="13" name="Picture 12" descr="Seal of Texas Tech University">
            <a:extLst>
              <a:ext uri="{FF2B5EF4-FFF2-40B4-BE49-F238E27FC236}">
                <a16:creationId xmlns:a16="http://schemas.microsoft.com/office/drawing/2014/main" id="{CEBA1A2C-3921-D18F-59AE-94FADADFF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825" y="1001891"/>
            <a:ext cx="2879113" cy="2879113"/>
          </a:xfrm>
          <a:prstGeom prst="rect">
            <a:avLst/>
          </a:prstGeom>
        </p:spPr>
      </p:pic>
      <p:pic>
        <p:nvPicPr>
          <p:cNvPr id="19" name="Picture 18" descr="Seal if Sigill Universitatis, Missourien, MDCCXXXIX">
            <a:extLst>
              <a:ext uri="{FF2B5EF4-FFF2-40B4-BE49-F238E27FC236}">
                <a16:creationId xmlns:a16="http://schemas.microsoft.com/office/drawing/2014/main" id="{2871B128-995F-7E7C-8859-60A191DDA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806" y="1001891"/>
            <a:ext cx="2879113" cy="28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8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607B99-9F71-7B59-0943-8F3B38B0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Think Different?</a:t>
            </a:r>
          </a:p>
        </p:txBody>
      </p:sp>
    </p:spTree>
    <p:extLst>
      <p:ext uri="{BB962C8B-B14F-4D97-AF65-F5344CB8AC3E}">
        <p14:creationId xmlns:p14="http://schemas.microsoft.com/office/powerpoint/2010/main" val="158095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B430BE-6309-2591-5FEA-2DD6EED0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Ponder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0F1FE-32E1-8434-D6D4-F16E4C6B6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Do we have the right number of students?</a:t>
            </a:r>
          </a:p>
          <a:p>
            <a:pPr lvl="1"/>
            <a:r>
              <a:rPr lang="en-US" sz="2600" dirty="0"/>
              <a:t>Are we meeting the demand?</a:t>
            </a:r>
          </a:p>
          <a:p>
            <a:r>
              <a:rPr lang="en-US" sz="2800" dirty="0"/>
              <a:t>Do we have the right number of faculty?</a:t>
            </a:r>
          </a:p>
          <a:p>
            <a:pPr lvl="1"/>
            <a:r>
              <a:rPr lang="en-US" sz="2600" dirty="0"/>
              <a:t>Do we have capacity?</a:t>
            </a:r>
          </a:p>
          <a:p>
            <a:r>
              <a:rPr lang="en-US" sz="2800" dirty="0"/>
              <a:t>What additional support do our students need?</a:t>
            </a:r>
          </a:p>
        </p:txBody>
      </p:sp>
    </p:spTree>
    <p:extLst>
      <p:ext uri="{BB962C8B-B14F-4D97-AF65-F5344CB8AC3E}">
        <p14:creationId xmlns:p14="http://schemas.microsoft.com/office/powerpoint/2010/main" val="20776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B430BE-6309-2591-5FEA-2DD6EED0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 Programming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0F1FE-32E1-8434-D6D4-F16E4C6B6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Non-Formal Education</a:t>
            </a:r>
          </a:p>
          <a:p>
            <a:pPr lvl="1"/>
            <a:r>
              <a:rPr lang="en-US" sz="2600" dirty="0"/>
              <a:t>Minor?</a:t>
            </a:r>
          </a:p>
          <a:p>
            <a:pPr lvl="1"/>
            <a:r>
              <a:rPr lang="en-US" sz="2600" dirty="0"/>
              <a:t>Certificate?</a:t>
            </a:r>
          </a:p>
          <a:p>
            <a:r>
              <a:rPr lang="en-US" sz="2800" dirty="0"/>
              <a:t>Distance Education</a:t>
            </a:r>
          </a:p>
          <a:p>
            <a:pPr lvl="1"/>
            <a:r>
              <a:rPr lang="en-US" sz="2600" dirty="0"/>
              <a:t>Undergraduate Programs?</a:t>
            </a:r>
          </a:p>
          <a:p>
            <a:r>
              <a:rPr lang="en-US" sz="2800" dirty="0"/>
              <a:t>Scholarships</a:t>
            </a:r>
          </a:p>
        </p:txBody>
      </p:sp>
    </p:spTree>
    <p:extLst>
      <p:ext uri="{BB962C8B-B14F-4D97-AF65-F5344CB8AC3E}">
        <p14:creationId xmlns:p14="http://schemas.microsoft.com/office/powerpoint/2010/main" val="2044782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9179-90E3-1F34-BD33-EFA7535D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15BB4-E9CD-1DAB-1C3E-EA9CA2E87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PhD</a:t>
            </a:r>
          </a:p>
          <a:p>
            <a:pPr lvl="1"/>
            <a:r>
              <a:rPr lang="en-US" sz="2600" dirty="0"/>
              <a:t>Does the name represent the degree?</a:t>
            </a:r>
          </a:p>
          <a:p>
            <a:pPr lvl="1"/>
            <a:r>
              <a:rPr lang="en-US" sz="2600" dirty="0"/>
              <a:t>Can we open up the clientele?</a:t>
            </a:r>
          </a:p>
          <a:p>
            <a:r>
              <a:rPr lang="en-US" sz="2800" dirty="0"/>
              <a:t>Masters</a:t>
            </a:r>
          </a:p>
          <a:p>
            <a:pPr lvl="1"/>
            <a:r>
              <a:rPr lang="en-US" sz="2600" dirty="0"/>
              <a:t>How do we increase student numbers?</a:t>
            </a:r>
          </a:p>
          <a:p>
            <a:pPr lvl="1"/>
            <a:r>
              <a:rPr lang="en-US" sz="2600" dirty="0"/>
              <a:t>Can we increase the target learner?</a:t>
            </a:r>
          </a:p>
        </p:txBody>
      </p:sp>
    </p:spTree>
    <p:extLst>
      <p:ext uri="{BB962C8B-B14F-4D97-AF65-F5344CB8AC3E}">
        <p14:creationId xmlns:p14="http://schemas.microsoft.com/office/powerpoint/2010/main" val="1070697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2B452-EB2C-37F5-FB89-D0BA84BB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C1A1-217E-D863-835E-9EFFE4D0D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Increase Research Expenditures</a:t>
            </a:r>
          </a:p>
          <a:p>
            <a:pPr lvl="1"/>
            <a:r>
              <a:rPr lang="en-US" sz="2600" dirty="0"/>
              <a:t>Add value to other programs</a:t>
            </a:r>
          </a:p>
          <a:p>
            <a:pPr lvl="2"/>
            <a:r>
              <a:rPr lang="en-US" sz="2400" dirty="0"/>
              <a:t>We are educational and communication experts</a:t>
            </a:r>
          </a:p>
          <a:p>
            <a:pPr lvl="1"/>
            <a:r>
              <a:rPr lang="en-US" sz="2600" dirty="0"/>
              <a:t>Lead collaborations </a:t>
            </a:r>
          </a:p>
          <a:p>
            <a:pPr lvl="2"/>
            <a:r>
              <a:rPr lang="en-US" sz="2400" dirty="0"/>
              <a:t>We are leaders who can build teams</a:t>
            </a:r>
          </a:p>
          <a:p>
            <a:endParaRPr lang="en-US" sz="2800" dirty="0"/>
          </a:p>
          <a:p>
            <a:r>
              <a:rPr lang="en-US" sz="2800" dirty="0"/>
              <a:t>These can increase graduate students</a:t>
            </a:r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67211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B66B-F02D-C165-F34C-1920AA86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46AB2-DAE5-A1C5-9EA5-128755EFD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One department or three programs</a:t>
            </a:r>
          </a:p>
          <a:p>
            <a:pPr lvl="1"/>
            <a:r>
              <a:rPr lang="en-US" sz="2600" dirty="0"/>
              <a:t>Collaboration</a:t>
            </a:r>
          </a:p>
          <a:p>
            <a:pPr lvl="2"/>
            <a:r>
              <a:rPr lang="en-US" sz="2400" dirty="0"/>
              <a:t>Grants </a:t>
            </a:r>
          </a:p>
          <a:p>
            <a:pPr lvl="2"/>
            <a:r>
              <a:rPr lang="en-US" sz="2400" dirty="0"/>
              <a:t>Programs</a:t>
            </a:r>
          </a:p>
          <a:p>
            <a:pPr lvl="1"/>
            <a:r>
              <a:rPr lang="en-US" sz="2600" dirty="0"/>
              <a:t>Meetings</a:t>
            </a:r>
          </a:p>
          <a:p>
            <a:pPr lvl="1"/>
            <a:r>
              <a:rPr lang="en-US" sz="2600" dirty="0"/>
              <a:t>Celebrations </a:t>
            </a:r>
          </a:p>
          <a:p>
            <a:pPr lvl="1"/>
            <a:r>
              <a:rPr lang="en-US" sz="2600" dirty="0"/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3414409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4E43-681C-9E7F-1EC2-14C65968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18F0E-ADAB-FDEB-2C6F-F061691EC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9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F5F19-ACFC-78D2-0CC7-72F75714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967417"/>
            <a:ext cx="570021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Professor</a:t>
            </a:r>
            <a:br>
              <a:rPr lang="en-US" sz="4000" dirty="0">
                <a:solidFill>
                  <a:srgbClr val="FEFFFF"/>
                </a:solidFill>
              </a:rPr>
            </a:br>
            <a:r>
              <a:rPr lang="en-US" sz="4000" dirty="0">
                <a:solidFill>
                  <a:srgbClr val="FEFFFF"/>
                </a:solidFill>
              </a:rPr>
              <a:t>Associate Professor</a:t>
            </a:r>
            <a:br>
              <a:rPr lang="en-US" sz="4000" dirty="0">
                <a:solidFill>
                  <a:srgbClr val="FEFFFF"/>
                </a:solidFill>
              </a:rPr>
            </a:br>
            <a:r>
              <a:rPr lang="en-US" sz="4000" dirty="0">
                <a:solidFill>
                  <a:srgbClr val="FEFFFF"/>
                </a:solidFill>
              </a:rPr>
              <a:t>Faculty Fellow</a:t>
            </a:r>
            <a:br>
              <a:rPr lang="en-US" sz="4000" dirty="0">
                <a:solidFill>
                  <a:srgbClr val="FEFFFF"/>
                </a:solidFill>
              </a:rPr>
            </a:br>
            <a:r>
              <a:rPr lang="en-US" sz="4000" dirty="0">
                <a:solidFill>
                  <a:srgbClr val="FEFFFF"/>
                </a:solidFill>
              </a:rPr>
              <a:t>Teaching Coordinator</a:t>
            </a:r>
            <a:br>
              <a:rPr lang="en-US" sz="4000" dirty="0">
                <a:solidFill>
                  <a:srgbClr val="FEFFFF"/>
                </a:solidFill>
              </a:rPr>
            </a:br>
            <a:endParaRPr lang="en-US" sz="4000" dirty="0">
              <a:solidFill>
                <a:srgbClr val="FEFFFF"/>
              </a:solidFill>
            </a:endParaRPr>
          </a:p>
        </p:txBody>
      </p:sp>
      <p:sp>
        <p:nvSpPr>
          <p:cNvPr id="45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 descr="Kansas State University February 16, 1863 seal">
            <a:extLst>
              <a:ext uri="{FF2B5EF4-FFF2-40B4-BE49-F238E27FC236}">
                <a16:creationId xmlns:a16="http://schemas.microsoft.com/office/drawing/2014/main" id="{255A7CC9-8C46-427C-4249-16FBD9B3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745" y="1362431"/>
            <a:ext cx="4153750" cy="41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5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73F05-976E-8143-854D-BFF3DAD2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16" y="967417"/>
            <a:ext cx="5972984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Associate Professor</a:t>
            </a:r>
            <a:br>
              <a:rPr lang="en-US" sz="4000" dirty="0">
                <a:solidFill>
                  <a:srgbClr val="FEFFFF"/>
                </a:solidFill>
              </a:rPr>
            </a:br>
            <a:r>
              <a:rPr lang="en-US" sz="4000" dirty="0">
                <a:solidFill>
                  <a:srgbClr val="FEFFFF"/>
                </a:solidFill>
              </a:rPr>
              <a:t>Assistant Professor</a:t>
            </a:r>
            <a:br>
              <a:rPr lang="en-US" sz="4000" dirty="0">
                <a:solidFill>
                  <a:srgbClr val="FEFFFF"/>
                </a:solidFill>
              </a:rPr>
            </a:br>
            <a:r>
              <a:rPr lang="en-US" sz="4000" dirty="0">
                <a:solidFill>
                  <a:srgbClr val="FEFFFF"/>
                </a:solidFill>
              </a:rPr>
              <a:t>STEM-CORE Director</a:t>
            </a:r>
            <a:br>
              <a:rPr lang="en-US" sz="4000" dirty="0">
                <a:solidFill>
                  <a:srgbClr val="FEFFFF"/>
                </a:solidFill>
              </a:rPr>
            </a:br>
            <a:endParaRPr lang="en-US" sz="4000" dirty="0">
              <a:solidFill>
                <a:srgbClr val="FEFFFF"/>
              </a:solidFill>
            </a:endParaRPr>
          </a:p>
        </p:txBody>
      </p:sp>
      <p:sp>
        <p:nvSpPr>
          <p:cNvPr id="45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99FE8FC2-AA8A-F097-8EE3-7756BB0A1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745" y="1349117"/>
            <a:ext cx="4153750" cy="41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3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2CF20-235F-D915-15B0-E239CD2E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8" y="967417"/>
            <a:ext cx="5802885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Professional Development Specialist</a:t>
            </a:r>
            <a:br>
              <a:rPr lang="en-US" sz="4000" dirty="0">
                <a:solidFill>
                  <a:srgbClr val="FEFFFF"/>
                </a:solidFill>
              </a:rPr>
            </a:br>
            <a:endParaRPr lang="en-US" sz="4000" dirty="0">
              <a:solidFill>
                <a:srgbClr val="FEFFFF"/>
              </a:solidFill>
            </a:endParaRPr>
          </a:p>
        </p:txBody>
      </p:sp>
      <p:sp>
        <p:nvSpPr>
          <p:cNvPr id="45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 descr="Sigll Universitatis, Missourien, MDCCCXXXIX seal">
            <a:extLst>
              <a:ext uri="{FF2B5EF4-FFF2-40B4-BE49-F238E27FC236}">
                <a16:creationId xmlns:a16="http://schemas.microsoft.com/office/drawing/2014/main" id="{94B7CCFE-FBE3-6E0C-2F7D-03C15632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745" y="1349117"/>
            <a:ext cx="4153750" cy="41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3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59BE7-559F-8556-3358-0A059A43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525398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Experience in Agricultural Education</a:t>
            </a:r>
          </a:p>
        </p:txBody>
      </p:sp>
      <p:pic>
        <p:nvPicPr>
          <p:cNvPr id="4" name="Picture 3" descr="MV logo.">
            <a:extLst>
              <a:ext uri="{FF2B5EF4-FFF2-40B4-BE49-F238E27FC236}">
                <a16:creationId xmlns:a16="http://schemas.microsoft.com/office/drawing/2014/main" id="{3E62BCCF-0283-E466-EE8F-836D9C51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661" y="3161449"/>
            <a:ext cx="3651320" cy="26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2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5D1F2FD8-11FD-4495-9EFA-1D11D791D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F07E62E0-C435-4556-B265-2AC622C08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A31AA73F-4D24-48A1-B14B-50392BB2C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B1A912C9-FD8E-4C0D-A7B5-5240BF154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0C687240-9008-4C95-9A83-BAE72BF3D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7E87EBB2-C786-4064-9E78-21C52E76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6AEC0C10-BB8D-4A8E-8160-9B514B5F7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3E2AE5E5-81C4-4817-85A9-6700C135C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0E29C0C2-2A04-4AC1-9181-B811A06BE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13DA17A5-17E1-4B7D-9ABD-C7ED44F15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7C6F6843-161E-4C29-A663-8DBA4D483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A516671D-8E1D-4713-BE9D-81B0C35FE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E04D4C8-7532-4BBD-9AF8-3249324AF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87488CD-16CF-4BC7-BD9F-4F4EB13B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40224168-C932-4F63-8CEA-2465E1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F2291983-5E57-490B-B713-0A78B584F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815C3A19-E287-48A6-9ECB-D0409D37F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0196FC81-2B97-4747-859B-2475FFD12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43A76FF0-4A33-44A0-AE53-92146AA8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B94FC67F-70D7-496B-BFA2-B2AACF2ED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61C78BD-A48E-4171-AC10-D066FDF46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8DD13455-5B55-48B7-AA52-981C48B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8AFF35F4-12AC-44F3-AC19-88F2E3F9B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10D4BFE-B9DB-440B-BF78-21B4F317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F0E6EB0-F23E-4342-9FBD-3178F4B81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3A4E0803-C8CF-4E6B-95EF-BBEBF237E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F6D9986E-2FC4-4377-B163-42766AD82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5DAD59F4-58F1-4349-B03E-23A62291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3B065-9D51-E87E-44B0-CF79FC55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Educational Experience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3190843-E317-4AB3-A946-C3965DB84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634963"/>
            <a:ext cx="2837744" cy="385183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ssouri Logo">
            <a:extLst>
              <a:ext uri="{FF2B5EF4-FFF2-40B4-BE49-F238E27FC236}">
                <a16:creationId xmlns:a16="http://schemas.microsoft.com/office/drawing/2014/main" id="{7D483D7E-908E-E063-AACA-0C74C6B4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522" y="1319346"/>
            <a:ext cx="2483064" cy="2483064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A5B994DB-01D4-4017-8BBB-8D16CE870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7822" y="634963"/>
            <a:ext cx="2837744" cy="385183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C215F4B-E591-44CD-83CB-808E4FA7A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6875" y="634963"/>
            <a:ext cx="2837744" cy="385183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OSU orange and black logo">
            <a:extLst>
              <a:ext uri="{FF2B5EF4-FFF2-40B4-BE49-F238E27FC236}">
                <a16:creationId xmlns:a16="http://schemas.microsoft.com/office/drawing/2014/main" id="{CDFDE990-C098-235D-E157-BFF8AA1D3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161" y="1871266"/>
            <a:ext cx="2483065" cy="1285262"/>
          </a:xfrm>
          <a:prstGeom prst="rect">
            <a:avLst/>
          </a:prstGeom>
        </p:spPr>
      </p:pic>
      <p:pic>
        <p:nvPicPr>
          <p:cNvPr id="6" name="Picture 5" descr="Red Nebraska Logo">
            <a:extLst>
              <a:ext uri="{FF2B5EF4-FFF2-40B4-BE49-F238E27FC236}">
                <a16:creationId xmlns:a16="http://schemas.microsoft.com/office/drawing/2014/main" id="{CBC52A57-5A01-C94C-674E-4669221F6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214" y="1333510"/>
            <a:ext cx="2483065" cy="24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22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C2AAF-0647-A20F-695F-690CDDED0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Family</a:t>
            </a:r>
          </a:p>
        </p:txBody>
      </p:sp>
      <p:pic>
        <p:nvPicPr>
          <p:cNvPr id="6" name="Picture 5" descr="A group of people wrestling on a wrestling mat&#10;&#10;Description automatically generated">
            <a:extLst>
              <a:ext uri="{FF2B5EF4-FFF2-40B4-BE49-F238E27FC236}">
                <a16:creationId xmlns:a16="http://schemas.microsoft.com/office/drawing/2014/main" id="{D0A353E1-F828-D78D-DE36-F834F1037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44" t="19363" r="25643" b="15925"/>
          <a:stretch/>
        </p:blipFill>
        <p:spPr>
          <a:xfrm rot="5400000">
            <a:off x="8611052" y="-137655"/>
            <a:ext cx="2779399" cy="3557957"/>
          </a:xfrm>
          <a:prstGeom prst="rect">
            <a:avLst/>
          </a:prstGeom>
        </p:spPr>
      </p:pic>
      <p:pic>
        <p:nvPicPr>
          <p:cNvPr id="8" name="Picture 7" descr="A group of boys in wrestling gear&#10;&#10;Description automatically generated">
            <a:extLst>
              <a:ext uri="{FF2B5EF4-FFF2-40B4-BE49-F238E27FC236}">
                <a16:creationId xmlns:a16="http://schemas.microsoft.com/office/drawing/2014/main" id="{CCCF8FF8-17F6-9262-E4A7-550A1219A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04718" y="3580524"/>
            <a:ext cx="3462264" cy="2596698"/>
          </a:xfrm>
          <a:prstGeom prst="rect">
            <a:avLst/>
          </a:prstGeom>
        </p:spPr>
      </p:pic>
      <p:pic>
        <p:nvPicPr>
          <p:cNvPr id="10" name="Picture 9" descr="Two children standing next to a sheep covered in a blanket&#10;&#10;Description automatically generated">
            <a:extLst>
              <a:ext uri="{FF2B5EF4-FFF2-40B4-BE49-F238E27FC236}">
                <a16:creationId xmlns:a16="http://schemas.microsoft.com/office/drawing/2014/main" id="{40DBFF0A-67DE-BAC5-5E18-A310855EB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83" y="3908613"/>
            <a:ext cx="3600753" cy="2700565"/>
          </a:xfrm>
          <a:prstGeom prst="rect">
            <a:avLst/>
          </a:prstGeom>
        </p:spPr>
      </p:pic>
      <p:pic>
        <p:nvPicPr>
          <p:cNvPr id="12" name="Picture 11" descr="A person playing a saxophone&#10;&#10;Description automatically generated">
            <a:extLst>
              <a:ext uri="{FF2B5EF4-FFF2-40B4-BE49-F238E27FC236}">
                <a16:creationId xmlns:a16="http://schemas.microsoft.com/office/drawing/2014/main" id="{9B56341D-684B-B3C8-FA7B-234B31AA3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91" r="5253"/>
          <a:stretch/>
        </p:blipFill>
        <p:spPr>
          <a:xfrm rot="5400000">
            <a:off x="4288183" y="1590743"/>
            <a:ext cx="3411126" cy="3113996"/>
          </a:xfrm>
          <a:prstGeom prst="rect">
            <a:avLst/>
          </a:prstGeom>
        </p:spPr>
      </p:pic>
      <p:pic>
        <p:nvPicPr>
          <p:cNvPr id="14" name="Picture 13" descr="A group of people sitting at a table with drums&#10;&#10;Description automatically generated">
            <a:extLst>
              <a:ext uri="{FF2B5EF4-FFF2-40B4-BE49-F238E27FC236}">
                <a16:creationId xmlns:a16="http://schemas.microsoft.com/office/drawing/2014/main" id="{B956041B-83E1-FF3A-2EA6-A2AA8D26A7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332" t="22016" r="13206" b="14129"/>
          <a:stretch/>
        </p:blipFill>
        <p:spPr>
          <a:xfrm rot="5400000">
            <a:off x="441807" y="1322059"/>
            <a:ext cx="2431148" cy="27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9FB01A-C68E-4EC6-601E-39500CCE2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5" r="25117"/>
          <a:stretch/>
        </p:blipFill>
        <p:spPr>
          <a:xfrm>
            <a:off x="3725038" y="775740"/>
            <a:ext cx="5201247" cy="5306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8E0D1-6958-4ADC-BA42-F213C1CFA4F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4061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{3E0EFA0B-C726-0C45-8772-39253D58A034}tf10001069</Template>
  <TotalTime>1586</TotalTime>
  <Words>490</Words>
  <Application>Microsoft Office PowerPoint</Application>
  <PresentationFormat>Widescreen</PresentationFormat>
  <Paragraphs>112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Wisp</vt:lpstr>
      <vt:lpstr>  Vision for Creating a World-Class Department of Agricultural Education, Communications, and Leadership  </vt:lpstr>
      <vt:lpstr>Experience in Academia</vt:lpstr>
      <vt:lpstr>Professor Associate Professor Faculty Fellow Teaching Coordinator </vt:lpstr>
      <vt:lpstr>Associate Professor Assistant Professor STEM-CORE Director </vt:lpstr>
      <vt:lpstr>Professional Development Specialist </vt:lpstr>
      <vt:lpstr>Experience in Agricultural Education</vt:lpstr>
      <vt:lpstr>Educational Experience</vt:lpstr>
      <vt:lpstr>My Family</vt:lpstr>
      <vt:lpstr>PowerPoint Presentation</vt:lpstr>
      <vt:lpstr>What is in the box?</vt:lpstr>
      <vt:lpstr>PowerPoint Presentation</vt:lpstr>
      <vt:lpstr>Programs Offered</vt:lpstr>
      <vt:lpstr>Programs Offered</vt:lpstr>
      <vt:lpstr>Follow the plan</vt:lpstr>
      <vt:lpstr>The numbers the way I see them</vt:lpstr>
      <vt:lpstr>The numbers the way I see them</vt:lpstr>
      <vt:lpstr>The numbers the way I see them</vt:lpstr>
      <vt:lpstr>The numbers the way I see them</vt:lpstr>
      <vt:lpstr>The numbers the way I see them</vt:lpstr>
      <vt:lpstr>Think Different?</vt:lpstr>
      <vt:lpstr>Questions to Ponder</vt:lpstr>
      <vt:lpstr>Undergraduate Programming</vt:lpstr>
      <vt:lpstr>Graduate Programming</vt:lpstr>
      <vt:lpstr>Research</vt:lpstr>
      <vt:lpstr>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Vision for Creating a World-Class Department of Agricultural Education, Communications, and Leadership  </dc:title>
  <dc:creator>Jonathan Ulmer</dc:creator>
  <cp:lastModifiedBy>Wray, Laura</cp:lastModifiedBy>
  <cp:revision>1</cp:revision>
  <dcterms:created xsi:type="dcterms:W3CDTF">2023-12-09T15:48:04Z</dcterms:created>
  <dcterms:modified xsi:type="dcterms:W3CDTF">2023-12-19T21:25:25Z</dcterms:modified>
</cp:coreProperties>
</file>