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84" r:id="rId3"/>
    <p:sldId id="295" r:id="rId4"/>
    <p:sldId id="286" r:id="rId5"/>
    <p:sldId id="285" r:id="rId6"/>
    <p:sldId id="260" r:id="rId7"/>
    <p:sldId id="277" r:id="rId8"/>
    <p:sldId id="278" r:id="rId9"/>
    <p:sldId id="270" r:id="rId10"/>
    <p:sldId id="267" r:id="rId11"/>
    <p:sldId id="296" r:id="rId12"/>
    <p:sldId id="287" r:id="rId13"/>
    <p:sldId id="291" r:id="rId14"/>
    <p:sldId id="292" r:id="rId15"/>
    <p:sldId id="290" r:id="rId16"/>
    <p:sldId id="294" r:id="rId17"/>
    <p:sldId id="259" r:id="rId18"/>
    <p:sldId id="297" r:id="rId19"/>
    <p:sldId id="257" r:id="rId20"/>
    <p:sldId id="264" r:id="rId21"/>
    <p:sldId id="263" r:id="rId22"/>
    <p:sldId id="325" r:id="rId23"/>
    <p:sldId id="265" r:id="rId24"/>
    <p:sldId id="326" r:id="rId25"/>
    <p:sldId id="261" r:id="rId26"/>
    <p:sldId id="324" r:id="rId27"/>
    <p:sldId id="266" r:id="rId28"/>
    <p:sldId id="318" r:id="rId29"/>
    <p:sldId id="317" r:id="rId30"/>
    <p:sldId id="316" r:id="rId31"/>
    <p:sldId id="315" r:id="rId32"/>
    <p:sldId id="314" r:id="rId33"/>
    <p:sldId id="313" r:id="rId34"/>
    <p:sldId id="312" r:id="rId35"/>
    <p:sldId id="311" r:id="rId36"/>
    <p:sldId id="319" r:id="rId37"/>
    <p:sldId id="301" r:id="rId38"/>
    <p:sldId id="275" r:id="rId39"/>
    <p:sldId id="323" r:id="rId40"/>
    <p:sldId id="321" r:id="rId41"/>
    <p:sldId id="322" r:id="rId42"/>
    <p:sldId id="283" r:id="rId43"/>
    <p:sldId id="298" r:id="rId44"/>
    <p:sldId id="29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9906"/>
    <a:srgbClr val="9F7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608" autoAdjust="0"/>
    <p:restoredTop sz="86405" autoAdjust="0"/>
  </p:normalViewPr>
  <p:slideViewPr>
    <p:cSldViewPr snapToGrid="0" snapToObjects="1">
      <p:cViewPr>
        <p:scale>
          <a:sx n="70" d="100"/>
          <a:sy n="70" d="100"/>
        </p:scale>
        <p:origin x="38" y="3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AA02120-28E2-4EA5-9E15-D89B4B3FC547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65EF457-A0F5-4BD6-837E-C791CD66B4CA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Plan for a 30-minute seminar</a:t>
          </a:r>
          <a:br>
            <a:rPr lang="en-US" sz="1100" dirty="0"/>
          </a:br>
          <a:endParaRPr lang="en-US" sz="1100" dirty="0"/>
        </a:p>
      </dgm:t>
    </dgm:pt>
    <dgm:pt modelId="{2397207F-D9E1-47FF-98F1-4314936F3C6A}" type="parTrans" cxnId="{BBDDCC04-8FEF-4F00-8112-7F61841AEA98}">
      <dgm:prSet/>
      <dgm:spPr/>
      <dgm:t>
        <a:bodyPr/>
        <a:lstStyle/>
        <a:p>
          <a:endParaRPr lang="en-US"/>
        </a:p>
      </dgm:t>
    </dgm:pt>
    <dgm:pt modelId="{D95F3111-E756-45F2-833F-8987D202068D}" type="sibTrans" cxnId="{BBDDCC04-8FEF-4F00-8112-7F61841AEA98}">
      <dgm:prSet/>
      <dgm:spPr/>
      <dgm:t>
        <a:bodyPr/>
        <a:lstStyle/>
        <a:p>
          <a:endParaRPr lang="en-US"/>
        </a:p>
      </dgm:t>
    </dgm:pt>
    <dgm:pt modelId="{0C96B1EE-B3E6-45C0-8231-3CAAEB04924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Share my background information of my career and experience in AECL and administration</a:t>
          </a:r>
          <a:br>
            <a:rPr lang="en-US" sz="1400" dirty="0"/>
          </a:br>
          <a:endParaRPr lang="en-US" sz="1400" dirty="0"/>
        </a:p>
      </dgm:t>
    </dgm:pt>
    <dgm:pt modelId="{9C098F24-AC80-4E1F-A249-26CC613966B4}" type="parTrans" cxnId="{CA67AFDC-6E53-49AF-9CC3-3C24CBC52214}">
      <dgm:prSet/>
      <dgm:spPr/>
      <dgm:t>
        <a:bodyPr/>
        <a:lstStyle/>
        <a:p>
          <a:endParaRPr lang="en-US"/>
        </a:p>
      </dgm:t>
    </dgm:pt>
    <dgm:pt modelId="{D7E9A998-42B5-49A1-814F-E08F19E637C7}" type="sibTrans" cxnId="{CA67AFDC-6E53-49AF-9CC3-3C24CBC52214}">
      <dgm:prSet/>
      <dgm:spPr/>
      <dgm:t>
        <a:bodyPr/>
        <a:lstStyle/>
        <a:p>
          <a:endParaRPr lang="en-US"/>
        </a:p>
      </dgm:t>
    </dgm:pt>
    <dgm:pt modelId="{65A83874-5D91-4D63-AAE5-03190882D204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dirty="0"/>
            <a:t>Share my vision for opportunities in Oklahoma </a:t>
          </a:r>
        </a:p>
      </dgm:t>
    </dgm:pt>
    <dgm:pt modelId="{FC60D954-96BE-4652-A6BC-F892F7CC3A02}" type="parTrans" cxnId="{BD77EDBA-16DF-46E1-BECC-9719F77F3C90}">
      <dgm:prSet/>
      <dgm:spPr/>
      <dgm:t>
        <a:bodyPr/>
        <a:lstStyle/>
        <a:p>
          <a:endParaRPr lang="en-US"/>
        </a:p>
      </dgm:t>
    </dgm:pt>
    <dgm:pt modelId="{FA89A0B6-057A-4778-8F52-48F2AF4B63C9}" type="sibTrans" cxnId="{BD77EDBA-16DF-46E1-BECC-9719F77F3C90}">
      <dgm:prSet/>
      <dgm:spPr/>
      <dgm:t>
        <a:bodyPr/>
        <a:lstStyle/>
        <a:p>
          <a:endParaRPr lang="en-US"/>
        </a:p>
      </dgm:t>
    </dgm:pt>
    <dgm:pt modelId="{68A42987-D691-4AC5-87B6-36A89986D3F8}" type="pres">
      <dgm:prSet presAssocID="{4AA02120-28E2-4EA5-9E15-D89B4B3FC547}" presName="root" presStyleCnt="0">
        <dgm:presLayoutVars>
          <dgm:dir/>
          <dgm:resizeHandles val="exact"/>
        </dgm:presLayoutVars>
      </dgm:prSet>
      <dgm:spPr/>
    </dgm:pt>
    <dgm:pt modelId="{55E5D260-3D6F-4AE3-802E-05373E55BC5A}" type="pres">
      <dgm:prSet presAssocID="{365EF457-A0F5-4BD6-837E-C791CD66B4CA}" presName="compNode" presStyleCnt="0"/>
      <dgm:spPr/>
    </dgm:pt>
    <dgm:pt modelId="{2E24C89E-208D-492C-84ED-7B56A509B569}" type="pres">
      <dgm:prSet presAssocID="{365EF457-A0F5-4BD6-837E-C791CD66B4C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lock"/>
        </a:ext>
      </dgm:extLst>
    </dgm:pt>
    <dgm:pt modelId="{120F6DA0-1B45-4FF8-AB5C-135E896CA163}" type="pres">
      <dgm:prSet presAssocID="{365EF457-A0F5-4BD6-837E-C791CD66B4CA}" presName="spaceRect" presStyleCnt="0"/>
      <dgm:spPr/>
    </dgm:pt>
    <dgm:pt modelId="{2F11E93B-39E9-400D-A2FD-AEB1655C7367}" type="pres">
      <dgm:prSet presAssocID="{365EF457-A0F5-4BD6-837E-C791CD66B4CA}" presName="textRect" presStyleLbl="revTx" presStyleIdx="0" presStyleCnt="3">
        <dgm:presLayoutVars>
          <dgm:chMax val="1"/>
          <dgm:chPref val="1"/>
        </dgm:presLayoutVars>
      </dgm:prSet>
      <dgm:spPr/>
    </dgm:pt>
    <dgm:pt modelId="{AE1B24F8-E424-43FC-B850-033F0BF5CB6E}" type="pres">
      <dgm:prSet presAssocID="{D95F3111-E756-45F2-833F-8987D202068D}" presName="sibTrans" presStyleCnt="0"/>
      <dgm:spPr/>
    </dgm:pt>
    <dgm:pt modelId="{338D4BFC-0E31-4445-8811-AD5C0989078D}" type="pres">
      <dgm:prSet presAssocID="{0C96B1EE-B3E6-45C0-8231-3CAAEB049243}" presName="compNode" presStyleCnt="0"/>
      <dgm:spPr/>
    </dgm:pt>
    <dgm:pt modelId="{8B8E9D2E-A126-4513-B0D3-90DACF303457}" type="pres">
      <dgm:prSet presAssocID="{0C96B1EE-B3E6-45C0-8231-3CAAEB049243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riefcase."/>
        </a:ext>
      </dgm:extLst>
    </dgm:pt>
    <dgm:pt modelId="{0A039C5A-0A0D-4728-B635-23B9947647AD}" type="pres">
      <dgm:prSet presAssocID="{0C96B1EE-B3E6-45C0-8231-3CAAEB049243}" presName="spaceRect" presStyleCnt="0"/>
      <dgm:spPr/>
    </dgm:pt>
    <dgm:pt modelId="{9E112C87-6B8B-495F-84B1-E9CC1C94B110}" type="pres">
      <dgm:prSet presAssocID="{0C96B1EE-B3E6-45C0-8231-3CAAEB049243}" presName="textRect" presStyleLbl="revTx" presStyleIdx="1" presStyleCnt="3" custScaleX="144578">
        <dgm:presLayoutVars>
          <dgm:chMax val="1"/>
          <dgm:chPref val="1"/>
        </dgm:presLayoutVars>
      </dgm:prSet>
      <dgm:spPr/>
    </dgm:pt>
    <dgm:pt modelId="{F76FD3E9-20EC-460B-86E2-AECB1C04277C}" type="pres">
      <dgm:prSet presAssocID="{D7E9A998-42B5-49A1-814F-E08F19E637C7}" presName="sibTrans" presStyleCnt="0"/>
      <dgm:spPr/>
    </dgm:pt>
    <dgm:pt modelId="{4959F0F3-1FB0-4C62-856E-54D21ED897D2}" type="pres">
      <dgm:prSet presAssocID="{65A83874-5D91-4D63-AAE5-03190882D204}" presName="compNode" presStyleCnt="0"/>
      <dgm:spPr/>
    </dgm:pt>
    <dgm:pt modelId="{1FBC5931-B721-403F-BC20-3E3263645631}" type="pres">
      <dgm:prSet presAssocID="{65A83874-5D91-4D63-AAE5-03190882D20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ye."/>
        </a:ext>
      </dgm:extLst>
    </dgm:pt>
    <dgm:pt modelId="{9DF0A39B-5325-42E8-BA34-E773FA167B83}" type="pres">
      <dgm:prSet presAssocID="{65A83874-5D91-4D63-AAE5-03190882D204}" presName="spaceRect" presStyleCnt="0"/>
      <dgm:spPr/>
    </dgm:pt>
    <dgm:pt modelId="{AF096F3C-E21A-40CB-AD77-09A8B8910953}" type="pres">
      <dgm:prSet presAssocID="{65A83874-5D91-4D63-AAE5-03190882D204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BBDDCC04-8FEF-4F00-8112-7F61841AEA98}" srcId="{4AA02120-28E2-4EA5-9E15-D89B4B3FC547}" destId="{365EF457-A0F5-4BD6-837E-C791CD66B4CA}" srcOrd="0" destOrd="0" parTransId="{2397207F-D9E1-47FF-98F1-4314936F3C6A}" sibTransId="{D95F3111-E756-45F2-833F-8987D202068D}"/>
    <dgm:cxn modelId="{FD4CF90B-6FA0-4C55-AF28-9D447DF47405}" type="presOf" srcId="{0C96B1EE-B3E6-45C0-8231-3CAAEB049243}" destId="{9E112C87-6B8B-495F-84B1-E9CC1C94B110}" srcOrd="0" destOrd="0" presId="urn:microsoft.com/office/officeart/2018/2/layout/IconLabelList"/>
    <dgm:cxn modelId="{D78AD375-FCE1-4F30-91A1-9FF953E92F14}" type="presOf" srcId="{4AA02120-28E2-4EA5-9E15-D89B4B3FC547}" destId="{68A42987-D691-4AC5-87B6-36A89986D3F8}" srcOrd="0" destOrd="0" presId="urn:microsoft.com/office/officeart/2018/2/layout/IconLabelList"/>
    <dgm:cxn modelId="{3972708C-FB6A-4B0F-88E7-951A5AEDDCA4}" type="presOf" srcId="{365EF457-A0F5-4BD6-837E-C791CD66B4CA}" destId="{2F11E93B-39E9-400D-A2FD-AEB1655C7367}" srcOrd="0" destOrd="0" presId="urn:microsoft.com/office/officeart/2018/2/layout/IconLabelList"/>
    <dgm:cxn modelId="{F6ECCE92-EFB9-4899-B1A5-CD89E2F9F4D8}" type="presOf" srcId="{65A83874-5D91-4D63-AAE5-03190882D204}" destId="{AF096F3C-E21A-40CB-AD77-09A8B8910953}" srcOrd="0" destOrd="0" presId="urn:microsoft.com/office/officeart/2018/2/layout/IconLabelList"/>
    <dgm:cxn modelId="{BD77EDBA-16DF-46E1-BECC-9719F77F3C90}" srcId="{4AA02120-28E2-4EA5-9E15-D89B4B3FC547}" destId="{65A83874-5D91-4D63-AAE5-03190882D204}" srcOrd="2" destOrd="0" parTransId="{FC60D954-96BE-4652-A6BC-F892F7CC3A02}" sibTransId="{FA89A0B6-057A-4778-8F52-48F2AF4B63C9}"/>
    <dgm:cxn modelId="{CA67AFDC-6E53-49AF-9CC3-3C24CBC52214}" srcId="{4AA02120-28E2-4EA5-9E15-D89B4B3FC547}" destId="{0C96B1EE-B3E6-45C0-8231-3CAAEB049243}" srcOrd="1" destOrd="0" parTransId="{9C098F24-AC80-4E1F-A249-26CC613966B4}" sibTransId="{D7E9A998-42B5-49A1-814F-E08F19E637C7}"/>
    <dgm:cxn modelId="{2DA905FC-83BC-43B4-8D53-F97C1CA76F69}" type="presParOf" srcId="{68A42987-D691-4AC5-87B6-36A89986D3F8}" destId="{55E5D260-3D6F-4AE3-802E-05373E55BC5A}" srcOrd="0" destOrd="0" presId="urn:microsoft.com/office/officeart/2018/2/layout/IconLabelList"/>
    <dgm:cxn modelId="{F5604F31-5CD3-47E4-B036-084D76981425}" type="presParOf" srcId="{55E5D260-3D6F-4AE3-802E-05373E55BC5A}" destId="{2E24C89E-208D-492C-84ED-7B56A509B569}" srcOrd="0" destOrd="0" presId="urn:microsoft.com/office/officeart/2018/2/layout/IconLabelList"/>
    <dgm:cxn modelId="{F3D7BC00-2AB4-4AB1-B250-EC73FC5436B0}" type="presParOf" srcId="{55E5D260-3D6F-4AE3-802E-05373E55BC5A}" destId="{120F6DA0-1B45-4FF8-AB5C-135E896CA163}" srcOrd="1" destOrd="0" presId="urn:microsoft.com/office/officeart/2018/2/layout/IconLabelList"/>
    <dgm:cxn modelId="{3C7E85A2-B90A-4E60-922E-27DDE6A88A0F}" type="presParOf" srcId="{55E5D260-3D6F-4AE3-802E-05373E55BC5A}" destId="{2F11E93B-39E9-400D-A2FD-AEB1655C7367}" srcOrd="2" destOrd="0" presId="urn:microsoft.com/office/officeart/2018/2/layout/IconLabelList"/>
    <dgm:cxn modelId="{DBA43FCE-7CE8-4C45-BB73-942884D42195}" type="presParOf" srcId="{68A42987-D691-4AC5-87B6-36A89986D3F8}" destId="{AE1B24F8-E424-43FC-B850-033F0BF5CB6E}" srcOrd="1" destOrd="0" presId="urn:microsoft.com/office/officeart/2018/2/layout/IconLabelList"/>
    <dgm:cxn modelId="{F9BA0C98-8779-4D47-8F93-C825E09261F9}" type="presParOf" srcId="{68A42987-D691-4AC5-87B6-36A89986D3F8}" destId="{338D4BFC-0E31-4445-8811-AD5C0989078D}" srcOrd="2" destOrd="0" presId="urn:microsoft.com/office/officeart/2018/2/layout/IconLabelList"/>
    <dgm:cxn modelId="{F70203AF-2171-4DC1-B38A-7C17F579ECE4}" type="presParOf" srcId="{338D4BFC-0E31-4445-8811-AD5C0989078D}" destId="{8B8E9D2E-A126-4513-B0D3-90DACF303457}" srcOrd="0" destOrd="0" presId="urn:microsoft.com/office/officeart/2018/2/layout/IconLabelList"/>
    <dgm:cxn modelId="{4A02236D-8C80-4EE6-8620-23485DE4EA54}" type="presParOf" srcId="{338D4BFC-0E31-4445-8811-AD5C0989078D}" destId="{0A039C5A-0A0D-4728-B635-23B9947647AD}" srcOrd="1" destOrd="0" presId="urn:microsoft.com/office/officeart/2018/2/layout/IconLabelList"/>
    <dgm:cxn modelId="{1A89DBC8-3241-4B9D-8A02-587B883FD893}" type="presParOf" srcId="{338D4BFC-0E31-4445-8811-AD5C0989078D}" destId="{9E112C87-6B8B-495F-84B1-E9CC1C94B110}" srcOrd="2" destOrd="0" presId="urn:microsoft.com/office/officeart/2018/2/layout/IconLabelList"/>
    <dgm:cxn modelId="{D95573A9-E368-4126-9912-2FA91D00A20F}" type="presParOf" srcId="{68A42987-D691-4AC5-87B6-36A89986D3F8}" destId="{F76FD3E9-20EC-460B-86E2-AECB1C04277C}" srcOrd="3" destOrd="0" presId="urn:microsoft.com/office/officeart/2018/2/layout/IconLabelList"/>
    <dgm:cxn modelId="{B23BFF9D-3152-4365-ACA7-497D7C588D00}" type="presParOf" srcId="{68A42987-D691-4AC5-87B6-36A89986D3F8}" destId="{4959F0F3-1FB0-4C62-856E-54D21ED897D2}" srcOrd="4" destOrd="0" presId="urn:microsoft.com/office/officeart/2018/2/layout/IconLabelList"/>
    <dgm:cxn modelId="{F69E7DD5-4672-4131-92A6-24FF4F60F138}" type="presParOf" srcId="{4959F0F3-1FB0-4C62-856E-54D21ED897D2}" destId="{1FBC5931-B721-403F-BC20-3E3263645631}" srcOrd="0" destOrd="0" presId="urn:microsoft.com/office/officeart/2018/2/layout/IconLabelList"/>
    <dgm:cxn modelId="{9A10E45D-C39D-46E9-BFE7-1CBA4C5AD828}" type="presParOf" srcId="{4959F0F3-1FB0-4C62-856E-54D21ED897D2}" destId="{9DF0A39B-5325-42E8-BA34-E773FA167B83}" srcOrd="1" destOrd="0" presId="urn:microsoft.com/office/officeart/2018/2/layout/IconLabelList"/>
    <dgm:cxn modelId="{C80B7665-473F-4058-B67C-79B771B31952}" type="presParOf" srcId="{4959F0F3-1FB0-4C62-856E-54D21ED897D2}" destId="{AF096F3C-E21A-40CB-AD77-09A8B8910953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9041D5-2865-4B80-A436-976318291305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1912780-BEB7-4738-9712-ED4CB545D9A6}">
      <dgm:prSet/>
      <dgm:spPr/>
      <dgm:t>
        <a:bodyPr/>
        <a:lstStyle/>
        <a:p>
          <a:pPr algn="ctr"/>
          <a:r>
            <a:rPr lang="en-US" dirty="0"/>
            <a:t>Innovating to Nourish the World</a:t>
          </a:r>
        </a:p>
      </dgm:t>
    </dgm:pt>
    <dgm:pt modelId="{382F6063-7ACD-4CC7-B27B-3079FACDB937}" type="parTrans" cxnId="{C59EBD99-60D3-4C86-B7DE-EBEC5D8FE513}">
      <dgm:prSet/>
      <dgm:spPr/>
      <dgm:t>
        <a:bodyPr/>
        <a:lstStyle/>
        <a:p>
          <a:endParaRPr lang="en-US"/>
        </a:p>
      </dgm:t>
    </dgm:pt>
    <dgm:pt modelId="{138C540E-8943-462D-892F-A9B51C05B7E4}" type="sibTrans" cxnId="{C59EBD99-60D3-4C86-B7DE-EBEC5D8FE513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3481B7FF-4E67-4557-A9C7-98B7F6CF5670}">
      <dgm:prSet/>
      <dgm:spPr/>
      <dgm:t>
        <a:bodyPr/>
        <a:lstStyle/>
        <a:p>
          <a:pPr algn="ctr"/>
          <a:r>
            <a:rPr lang="en-US" dirty="0"/>
            <a:t>Leading in Aerospace Innovation and Application</a:t>
          </a:r>
        </a:p>
      </dgm:t>
    </dgm:pt>
    <dgm:pt modelId="{EC0EB39A-0AED-4D67-BBF8-2F3C3E5CAEA8}" type="parTrans" cxnId="{4202DE27-F203-4399-932C-B6A8B1FCBE28}">
      <dgm:prSet/>
      <dgm:spPr/>
      <dgm:t>
        <a:bodyPr/>
        <a:lstStyle/>
        <a:p>
          <a:endParaRPr lang="en-US"/>
        </a:p>
      </dgm:t>
    </dgm:pt>
    <dgm:pt modelId="{1EE60CF4-29AF-4359-8935-EB5F40AC76E1}" type="sibTrans" cxnId="{4202DE27-F203-4399-932C-B6A8B1FCBE28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92BE3DDB-9F6B-4BB5-9468-1043DCEBBDCC}">
      <dgm:prSet/>
      <dgm:spPr/>
      <dgm:t>
        <a:bodyPr/>
        <a:lstStyle/>
        <a:p>
          <a:pPr algn="ctr"/>
          <a:r>
            <a:rPr lang="en-US" dirty="0"/>
            <a:t>Enhancing Human and Animal Health (</a:t>
          </a:r>
          <a:r>
            <a:rPr lang="en-US" dirty="0" err="1"/>
            <a:t>OneHealth</a:t>
          </a:r>
          <a:r>
            <a:rPr lang="en-US" dirty="0"/>
            <a:t>)</a:t>
          </a:r>
        </a:p>
      </dgm:t>
    </dgm:pt>
    <dgm:pt modelId="{D1DB95A9-9879-457A-B9C1-A0C3BDE1844D}" type="parTrans" cxnId="{EA4E3B7A-2B8B-43DD-B346-7851863E7B55}">
      <dgm:prSet/>
      <dgm:spPr/>
      <dgm:t>
        <a:bodyPr/>
        <a:lstStyle/>
        <a:p>
          <a:endParaRPr lang="en-US"/>
        </a:p>
      </dgm:t>
    </dgm:pt>
    <dgm:pt modelId="{77F77648-2A77-40FF-8603-1461410D90D3}" type="sibTrans" cxnId="{EA4E3B7A-2B8B-43DD-B346-7851863E7B55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D70706A1-A30C-424D-8FB0-3AFD7D13CF14}">
      <dgm:prSet/>
      <dgm:spPr/>
      <dgm:t>
        <a:bodyPr/>
        <a:lstStyle/>
        <a:p>
          <a:pPr algn="ctr"/>
          <a:r>
            <a:rPr lang="en-US" dirty="0"/>
            <a:t>Powering a Growing World Population Sustainably and Responsibly</a:t>
          </a:r>
        </a:p>
      </dgm:t>
    </dgm:pt>
    <dgm:pt modelId="{E41BC714-1C57-40D8-8720-C2573CC13DD1}" type="parTrans" cxnId="{94E36C63-1DBE-4E8F-8D85-89E0E648DF5B}">
      <dgm:prSet/>
      <dgm:spPr/>
      <dgm:t>
        <a:bodyPr/>
        <a:lstStyle/>
        <a:p>
          <a:endParaRPr lang="en-US"/>
        </a:p>
      </dgm:t>
    </dgm:pt>
    <dgm:pt modelId="{866CCE18-B003-4705-868D-BEC7DBF43E7A}" type="sibTrans" cxnId="{94E36C63-1DBE-4E8F-8D85-89E0E648DF5B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51EAB28-EE20-5940-BEE2-0169113E60BA}" type="pres">
      <dgm:prSet presAssocID="{BA9041D5-2865-4B80-A436-976318291305}" presName="Name0" presStyleCnt="0">
        <dgm:presLayoutVars>
          <dgm:animLvl val="lvl"/>
          <dgm:resizeHandles val="exact"/>
        </dgm:presLayoutVars>
      </dgm:prSet>
      <dgm:spPr/>
    </dgm:pt>
    <dgm:pt modelId="{398CB271-E081-034D-9E14-C54142B13F06}" type="pres">
      <dgm:prSet presAssocID="{F1912780-BEB7-4738-9712-ED4CB545D9A6}" presName="compositeNode" presStyleCnt="0">
        <dgm:presLayoutVars>
          <dgm:bulletEnabled val="1"/>
        </dgm:presLayoutVars>
      </dgm:prSet>
      <dgm:spPr/>
    </dgm:pt>
    <dgm:pt modelId="{1AF82B2A-6BB4-D143-9137-5CCB49A52D06}" type="pres">
      <dgm:prSet presAssocID="{F1912780-BEB7-4738-9712-ED4CB545D9A6}" presName="bgRect" presStyleLbl="bgAccFollowNode1" presStyleIdx="0" presStyleCnt="4"/>
      <dgm:spPr/>
    </dgm:pt>
    <dgm:pt modelId="{FEEEF2F6-9A42-B143-96EF-45D972B81AC8}" type="pres">
      <dgm:prSet presAssocID="{138C540E-8943-462D-892F-A9B51C05B7E4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924E6C03-1138-9946-BCB3-B1BC53BBE5AA}" type="pres">
      <dgm:prSet presAssocID="{F1912780-BEB7-4738-9712-ED4CB545D9A6}" presName="bottomLine" presStyleLbl="alignNode1" presStyleIdx="1" presStyleCnt="8">
        <dgm:presLayoutVars/>
      </dgm:prSet>
      <dgm:spPr/>
    </dgm:pt>
    <dgm:pt modelId="{1FBFD41A-1910-2F4D-A227-BF593D1B36A9}" type="pres">
      <dgm:prSet presAssocID="{F1912780-BEB7-4738-9712-ED4CB545D9A6}" presName="nodeText" presStyleLbl="bgAccFollowNode1" presStyleIdx="0" presStyleCnt="4">
        <dgm:presLayoutVars>
          <dgm:bulletEnabled val="1"/>
        </dgm:presLayoutVars>
      </dgm:prSet>
      <dgm:spPr/>
    </dgm:pt>
    <dgm:pt modelId="{7564E118-4DFD-5B4E-B12B-1B308AB95AAE}" type="pres">
      <dgm:prSet presAssocID="{138C540E-8943-462D-892F-A9B51C05B7E4}" presName="sibTrans" presStyleCnt="0"/>
      <dgm:spPr/>
    </dgm:pt>
    <dgm:pt modelId="{03C661C5-E3CC-BB4F-B351-8D8BADAD52B7}" type="pres">
      <dgm:prSet presAssocID="{3481B7FF-4E67-4557-A9C7-98B7F6CF5670}" presName="compositeNode" presStyleCnt="0">
        <dgm:presLayoutVars>
          <dgm:bulletEnabled val="1"/>
        </dgm:presLayoutVars>
      </dgm:prSet>
      <dgm:spPr/>
    </dgm:pt>
    <dgm:pt modelId="{480341F9-9265-3F40-BC81-12F74CCAB968}" type="pres">
      <dgm:prSet presAssocID="{3481B7FF-4E67-4557-A9C7-98B7F6CF5670}" presName="bgRect" presStyleLbl="bgAccFollowNode1" presStyleIdx="1" presStyleCnt="4"/>
      <dgm:spPr/>
    </dgm:pt>
    <dgm:pt modelId="{1A777064-3969-2F46-BB0B-F60386F5E5C9}" type="pres">
      <dgm:prSet presAssocID="{1EE60CF4-29AF-4359-8935-EB5F40AC76E1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9CE0E8BB-3311-434E-AB40-E903A3C73920}" type="pres">
      <dgm:prSet presAssocID="{3481B7FF-4E67-4557-A9C7-98B7F6CF5670}" presName="bottomLine" presStyleLbl="alignNode1" presStyleIdx="3" presStyleCnt="8">
        <dgm:presLayoutVars/>
      </dgm:prSet>
      <dgm:spPr/>
    </dgm:pt>
    <dgm:pt modelId="{5F39EF69-2732-F046-9CFE-008FC7E1769D}" type="pres">
      <dgm:prSet presAssocID="{3481B7FF-4E67-4557-A9C7-98B7F6CF5670}" presName="nodeText" presStyleLbl="bgAccFollowNode1" presStyleIdx="1" presStyleCnt="4">
        <dgm:presLayoutVars>
          <dgm:bulletEnabled val="1"/>
        </dgm:presLayoutVars>
      </dgm:prSet>
      <dgm:spPr/>
    </dgm:pt>
    <dgm:pt modelId="{3FDC30C4-C6DD-9F43-9CFC-5AB3836AE8ED}" type="pres">
      <dgm:prSet presAssocID="{1EE60CF4-29AF-4359-8935-EB5F40AC76E1}" presName="sibTrans" presStyleCnt="0"/>
      <dgm:spPr/>
    </dgm:pt>
    <dgm:pt modelId="{C35E13FF-B27F-DA43-91F4-6695CD107371}" type="pres">
      <dgm:prSet presAssocID="{92BE3DDB-9F6B-4BB5-9468-1043DCEBBDCC}" presName="compositeNode" presStyleCnt="0">
        <dgm:presLayoutVars>
          <dgm:bulletEnabled val="1"/>
        </dgm:presLayoutVars>
      </dgm:prSet>
      <dgm:spPr/>
    </dgm:pt>
    <dgm:pt modelId="{10F2D7C0-CFC6-7242-9CFE-76CB53BEF21F}" type="pres">
      <dgm:prSet presAssocID="{92BE3DDB-9F6B-4BB5-9468-1043DCEBBDCC}" presName="bgRect" presStyleLbl="bgAccFollowNode1" presStyleIdx="2" presStyleCnt="4"/>
      <dgm:spPr/>
    </dgm:pt>
    <dgm:pt modelId="{54B36D7E-79B8-8A48-92BF-5D678EE04954}" type="pres">
      <dgm:prSet presAssocID="{77F77648-2A77-40FF-8603-1461410D90D3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BDCF8D3E-B77D-F74D-943D-DCB8A6DC9604}" type="pres">
      <dgm:prSet presAssocID="{92BE3DDB-9F6B-4BB5-9468-1043DCEBBDCC}" presName="bottomLine" presStyleLbl="alignNode1" presStyleIdx="5" presStyleCnt="8">
        <dgm:presLayoutVars/>
      </dgm:prSet>
      <dgm:spPr/>
    </dgm:pt>
    <dgm:pt modelId="{8CAA1B9F-EFC1-364E-8CA0-3C3AAB7BD559}" type="pres">
      <dgm:prSet presAssocID="{92BE3DDB-9F6B-4BB5-9468-1043DCEBBDCC}" presName="nodeText" presStyleLbl="bgAccFollowNode1" presStyleIdx="2" presStyleCnt="4">
        <dgm:presLayoutVars>
          <dgm:bulletEnabled val="1"/>
        </dgm:presLayoutVars>
      </dgm:prSet>
      <dgm:spPr/>
    </dgm:pt>
    <dgm:pt modelId="{E2202FDE-FAF2-5D4C-9FD5-ABEF29345B25}" type="pres">
      <dgm:prSet presAssocID="{77F77648-2A77-40FF-8603-1461410D90D3}" presName="sibTrans" presStyleCnt="0"/>
      <dgm:spPr/>
    </dgm:pt>
    <dgm:pt modelId="{32D42CF1-552C-0A43-8E3B-F0BD1AA28547}" type="pres">
      <dgm:prSet presAssocID="{D70706A1-A30C-424D-8FB0-3AFD7D13CF14}" presName="compositeNode" presStyleCnt="0">
        <dgm:presLayoutVars>
          <dgm:bulletEnabled val="1"/>
        </dgm:presLayoutVars>
      </dgm:prSet>
      <dgm:spPr/>
    </dgm:pt>
    <dgm:pt modelId="{BBA7B8D2-6514-A441-8DB8-3F8378F672A1}" type="pres">
      <dgm:prSet presAssocID="{D70706A1-A30C-424D-8FB0-3AFD7D13CF14}" presName="bgRect" presStyleLbl="bgAccFollowNode1" presStyleIdx="3" presStyleCnt="4"/>
      <dgm:spPr/>
    </dgm:pt>
    <dgm:pt modelId="{5D820537-2B68-404F-A781-469BB5CB1742}" type="pres">
      <dgm:prSet presAssocID="{866CCE18-B003-4705-868D-BEC7DBF43E7A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9A25C23D-03F6-D94B-8CA3-3DA57D181E69}" type="pres">
      <dgm:prSet presAssocID="{D70706A1-A30C-424D-8FB0-3AFD7D13CF14}" presName="bottomLine" presStyleLbl="alignNode1" presStyleIdx="7" presStyleCnt="8">
        <dgm:presLayoutVars/>
      </dgm:prSet>
      <dgm:spPr/>
    </dgm:pt>
    <dgm:pt modelId="{DE32F1CC-6106-7C49-ACC3-CCD1CE4E296D}" type="pres">
      <dgm:prSet presAssocID="{D70706A1-A30C-424D-8FB0-3AFD7D13CF14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845B9403-4D57-DA4B-A449-5192DE429A11}" type="presOf" srcId="{D70706A1-A30C-424D-8FB0-3AFD7D13CF14}" destId="{BBA7B8D2-6514-A441-8DB8-3F8378F672A1}" srcOrd="0" destOrd="0" presId="urn:microsoft.com/office/officeart/2016/7/layout/BasicLinearProcessNumbered"/>
    <dgm:cxn modelId="{298F5E0A-1A32-4C41-848C-9371D3BF74AE}" type="presOf" srcId="{92BE3DDB-9F6B-4BB5-9468-1043DCEBBDCC}" destId="{8CAA1B9F-EFC1-364E-8CA0-3C3AAB7BD559}" srcOrd="1" destOrd="0" presId="urn:microsoft.com/office/officeart/2016/7/layout/BasicLinearProcessNumbered"/>
    <dgm:cxn modelId="{B311011F-7B28-0F48-A100-CDBD9537246B}" type="presOf" srcId="{77F77648-2A77-40FF-8603-1461410D90D3}" destId="{54B36D7E-79B8-8A48-92BF-5D678EE04954}" srcOrd="0" destOrd="0" presId="urn:microsoft.com/office/officeart/2016/7/layout/BasicLinearProcessNumbered"/>
    <dgm:cxn modelId="{3841E61F-1589-A445-94F8-E72494ACA024}" type="presOf" srcId="{D70706A1-A30C-424D-8FB0-3AFD7D13CF14}" destId="{DE32F1CC-6106-7C49-ACC3-CCD1CE4E296D}" srcOrd="1" destOrd="0" presId="urn:microsoft.com/office/officeart/2016/7/layout/BasicLinearProcessNumbered"/>
    <dgm:cxn modelId="{2F1B9D22-0D1D-C54C-A563-825F8F9BF966}" type="presOf" srcId="{3481B7FF-4E67-4557-A9C7-98B7F6CF5670}" destId="{5F39EF69-2732-F046-9CFE-008FC7E1769D}" srcOrd="1" destOrd="0" presId="urn:microsoft.com/office/officeart/2016/7/layout/BasicLinearProcessNumbered"/>
    <dgm:cxn modelId="{4202DE27-F203-4399-932C-B6A8B1FCBE28}" srcId="{BA9041D5-2865-4B80-A436-976318291305}" destId="{3481B7FF-4E67-4557-A9C7-98B7F6CF5670}" srcOrd="1" destOrd="0" parTransId="{EC0EB39A-0AED-4D67-BBF8-2F3C3E5CAEA8}" sibTransId="{1EE60CF4-29AF-4359-8935-EB5F40AC76E1}"/>
    <dgm:cxn modelId="{94E36C63-1DBE-4E8F-8D85-89E0E648DF5B}" srcId="{BA9041D5-2865-4B80-A436-976318291305}" destId="{D70706A1-A30C-424D-8FB0-3AFD7D13CF14}" srcOrd="3" destOrd="0" parTransId="{E41BC714-1C57-40D8-8720-C2573CC13DD1}" sibTransId="{866CCE18-B003-4705-868D-BEC7DBF43E7A}"/>
    <dgm:cxn modelId="{D1AF5663-E163-914A-9BD0-1F571DDB5704}" type="presOf" srcId="{92BE3DDB-9F6B-4BB5-9468-1043DCEBBDCC}" destId="{10F2D7C0-CFC6-7242-9CFE-76CB53BEF21F}" srcOrd="0" destOrd="0" presId="urn:microsoft.com/office/officeart/2016/7/layout/BasicLinearProcessNumbered"/>
    <dgm:cxn modelId="{4078EC71-DC37-A74C-B02B-A0027D1E1678}" type="presOf" srcId="{138C540E-8943-462D-892F-A9B51C05B7E4}" destId="{FEEEF2F6-9A42-B143-96EF-45D972B81AC8}" srcOrd="0" destOrd="0" presId="urn:microsoft.com/office/officeart/2016/7/layout/BasicLinearProcessNumbered"/>
    <dgm:cxn modelId="{EA4E3B7A-2B8B-43DD-B346-7851863E7B55}" srcId="{BA9041D5-2865-4B80-A436-976318291305}" destId="{92BE3DDB-9F6B-4BB5-9468-1043DCEBBDCC}" srcOrd="2" destOrd="0" parTransId="{D1DB95A9-9879-457A-B9C1-A0C3BDE1844D}" sibTransId="{77F77648-2A77-40FF-8603-1461410D90D3}"/>
    <dgm:cxn modelId="{387DD984-FEC2-CF4A-8F62-6835D3417DCF}" type="presOf" srcId="{BA9041D5-2865-4B80-A436-976318291305}" destId="{251EAB28-EE20-5940-BEE2-0169113E60BA}" srcOrd="0" destOrd="0" presId="urn:microsoft.com/office/officeart/2016/7/layout/BasicLinearProcessNumbered"/>
    <dgm:cxn modelId="{81A3E294-0D7F-3645-9877-08CB0CE569DA}" type="presOf" srcId="{866CCE18-B003-4705-868D-BEC7DBF43E7A}" destId="{5D820537-2B68-404F-A781-469BB5CB1742}" srcOrd="0" destOrd="0" presId="urn:microsoft.com/office/officeart/2016/7/layout/BasicLinearProcessNumbered"/>
    <dgm:cxn modelId="{C59EBD99-60D3-4C86-B7DE-EBEC5D8FE513}" srcId="{BA9041D5-2865-4B80-A436-976318291305}" destId="{F1912780-BEB7-4738-9712-ED4CB545D9A6}" srcOrd="0" destOrd="0" parTransId="{382F6063-7ACD-4CC7-B27B-3079FACDB937}" sibTransId="{138C540E-8943-462D-892F-A9B51C05B7E4}"/>
    <dgm:cxn modelId="{45E648A0-9C16-A047-AA39-1B31631DB89E}" type="presOf" srcId="{3481B7FF-4E67-4557-A9C7-98B7F6CF5670}" destId="{480341F9-9265-3F40-BC81-12F74CCAB968}" srcOrd="0" destOrd="0" presId="urn:microsoft.com/office/officeart/2016/7/layout/BasicLinearProcessNumbered"/>
    <dgm:cxn modelId="{1959BCA7-3551-B343-98AB-0A6C4A4D1F22}" type="presOf" srcId="{F1912780-BEB7-4738-9712-ED4CB545D9A6}" destId="{1AF82B2A-6BB4-D143-9137-5CCB49A52D06}" srcOrd="0" destOrd="0" presId="urn:microsoft.com/office/officeart/2016/7/layout/BasicLinearProcessNumbered"/>
    <dgm:cxn modelId="{8E2494C1-3A70-624B-8A34-D2776DC2A354}" type="presOf" srcId="{1EE60CF4-29AF-4359-8935-EB5F40AC76E1}" destId="{1A777064-3969-2F46-BB0B-F60386F5E5C9}" srcOrd="0" destOrd="0" presId="urn:microsoft.com/office/officeart/2016/7/layout/BasicLinearProcessNumbered"/>
    <dgm:cxn modelId="{D79B02FC-04DD-4C48-B71F-9449604BA3AA}" type="presOf" srcId="{F1912780-BEB7-4738-9712-ED4CB545D9A6}" destId="{1FBFD41A-1910-2F4D-A227-BF593D1B36A9}" srcOrd="1" destOrd="0" presId="urn:microsoft.com/office/officeart/2016/7/layout/BasicLinearProcessNumbered"/>
    <dgm:cxn modelId="{75FF13DE-0875-664B-AA2B-0127F2DAEA3A}" type="presParOf" srcId="{251EAB28-EE20-5940-BEE2-0169113E60BA}" destId="{398CB271-E081-034D-9E14-C54142B13F06}" srcOrd="0" destOrd="0" presId="urn:microsoft.com/office/officeart/2016/7/layout/BasicLinearProcessNumbered"/>
    <dgm:cxn modelId="{2977758B-FFE3-2D42-8DD3-6A53340F62F0}" type="presParOf" srcId="{398CB271-E081-034D-9E14-C54142B13F06}" destId="{1AF82B2A-6BB4-D143-9137-5CCB49A52D06}" srcOrd="0" destOrd="0" presId="urn:microsoft.com/office/officeart/2016/7/layout/BasicLinearProcessNumbered"/>
    <dgm:cxn modelId="{214E4E66-8C0B-7143-AEA1-D83F484A33C0}" type="presParOf" srcId="{398CB271-E081-034D-9E14-C54142B13F06}" destId="{FEEEF2F6-9A42-B143-96EF-45D972B81AC8}" srcOrd="1" destOrd="0" presId="urn:microsoft.com/office/officeart/2016/7/layout/BasicLinearProcessNumbered"/>
    <dgm:cxn modelId="{952E4CBA-DEEF-6F48-A220-B99909991D4C}" type="presParOf" srcId="{398CB271-E081-034D-9E14-C54142B13F06}" destId="{924E6C03-1138-9946-BCB3-B1BC53BBE5AA}" srcOrd="2" destOrd="0" presId="urn:microsoft.com/office/officeart/2016/7/layout/BasicLinearProcessNumbered"/>
    <dgm:cxn modelId="{E597A340-875E-7F47-AD0F-47D6C30FC4AC}" type="presParOf" srcId="{398CB271-E081-034D-9E14-C54142B13F06}" destId="{1FBFD41A-1910-2F4D-A227-BF593D1B36A9}" srcOrd="3" destOrd="0" presId="urn:microsoft.com/office/officeart/2016/7/layout/BasicLinearProcessNumbered"/>
    <dgm:cxn modelId="{B25BB53F-9354-C742-ADE7-90058156973A}" type="presParOf" srcId="{251EAB28-EE20-5940-BEE2-0169113E60BA}" destId="{7564E118-4DFD-5B4E-B12B-1B308AB95AAE}" srcOrd="1" destOrd="0" presId="urn:microsoft.com/office/officeart/2016/7/layout/BasicLinearProcessNumbered"/>
    <dgm:cxn modelId="{17620851-AD7D-1E4E-9F85-F293A206DB59}" type="presParOf" srcId="{251EAB28-EE20-5940-BEE2-0169113E60BA}" destId="{03C661C5-E3CC-BB4F-B351-8D8BADAD52B7}" srcOrd="2" destOrd="0" presId="urn:microsoft.com/office/officeart/2016/7/layout/BasicLinearProcessNumbered"/>
    <dgm:cxn modelId="{31FB786A-2EA4-284B-8A5B-53E2718B5DA7}" type="presParOf" srcId="{03C661C5-E3CC-BB4F-B351-8D8BADAD52B7}" destId="{480341F9-9265-3F40-BC81-12F74CCAB968}" srcOrd="0" destOrd="0" presId="urn:microsoft.com/office/officeart/2016/7/layout/BasicLinearProcessNumbered"/>
    <dgm:cxn modelId="{CB266BDB-EBD9-1948-A95A-B512F1584295}" type="presParOf" srcId="{03C661C5-E3CC-BB4F-B351-8D8BADAD52B7}" destId="{1A777064-3969-2F46-BB0B-F60386F5E5C9}" srcOrd="1" destOrd="0" presId="urn:microsoft.com/office/officeart/2016/7/layout/BasicLinearProcessNumbered"/>
    <dgm:cxn modelId="{4E920378-FD6E-1D45-8ABB-228DD2F667B4}" type="presParOf" srcId="{03C661C5-E3CC-BB4F-B351-8D8BADAD52B7}" destId="{9CE0E8BB-3311-434E-AB40-E903A3C73920}" srcOrd="2" destOrd="0" presId="urn:microsoft.com/office/officeart/2016/7/layout/BasicLinearProcessNumbered"/>
    <dgm:cxn modelId="{2C573745-3793-5448-8915-A89D7A271BD3}" type="presParOf" srcId="{03C661C5-E3CC-BB4F-B351-8D8BADAD52B7}" destId="{5F39EF69-2732-F046-9CFE-008FC7E1769D}" srcOrd="3" destOrd="0" presId="urn:microsoft.com/office/officeart/2016/7/layout/BasicLinearProcessNumbered"/>
    <dgm:cxn modelId="{58B8A907-577B-944A-A063-F10885355DB8}" type="presParOf" srcId="{251EAB28-EE20-5940-BEE2-0169113E60BA}" destId="{3FDC30C4-C6DD-9F43-9CFC-5AB3836AE8ED}" srcOrd="3" destOrd="0" presId="urn:microsoft.com/office/officeart/2016/7/layout/BasicLinearProcessNumbered"/>
    <dgm:cxn modelId="{ADCCB80B-E7A8-B947-AAF0-83DEC9F6203A}" type="presParOf" srcId="{251EAB28-EE20-5940-BEE2-0169113E60BA}" destId="{C35E13FF-B27F-DA43-91F4-6695CD107371}" srcOrd="4" destOrd="0" presId="urn:microsoft.com/office/officeart/2016/7/layout/BasicLinearProcessNumbered"/>
    <dgm:cxn modelId="{A65DB9BF-5223-6F49-840E-2BADECB65D7A}" type="presParOf" srcId="{C35E13FF-B27F-DA43-91F4-6695CD107371}" destId="{10F2D7C0-CFC6-7242-9CFE-76CB53BEF21F}" srcOrd="0" destOrd="0" presId="urn:microsoft.com/office/officeart/2016/7/layout/BasicLinearProcessNumbered"/>
    <dgm:cxn modelId="{2DD1D884-06F6-094F-AD4C-8AFDDD4E4119}" type="presParOf" srcId="{C35E13FF-B27F-DA43-91F4-6695CD107371}" destId="{54B36D7E-79B8-8A48-92BF-5D678EE04954}" srcOrd="1" destOrd="0" presId="urn:microsoft.com/office/officeart/2016/7/layout/BasicLinearProcessNumbered"/>
    <dgm:cxn modelId="{CABAFF28-C22D-8248-83A3-5AF77FF62FB4}" type="presParOf" srcId="{C35E13FF-B27F-DA43-91F4-6695CD107371}" destId="{BDCF8D3E-B77D-F74D-943D-DCB8A6DC9604}" srcOrd="2" destOrd="0" presId="urn:microsoft.com/office/officeart/2016/7/layout/BasicLinearProcessNumbered"/>
    <dgm:cxn modelId="{F5B84614-47A1-9844-BA24-DF3BDA55DB26}" type="presParOf" srcId="{C35E13FF-B27F-DA43-91F4-6695CD107371}" destId="{8CAA1B9F-EFC1-364E-8CA0-3C3AAB7BD559}" srcOrd="3" destOrd="0" presId="urn:microsoft.com/office/officeart/2016/7/layout/BasicLinearProcessNumbered"/>
    <dgm:cxn modelId="{D1DA24BB-85B6-CD43-9461-B687DA8E7828}" type="presParOf" srcId="{251EAB28-EE20-5940-BEE2-0169113E60BA}" destId="{E2202FDE-FAF2-5D4C-9FD5-ABEF29345B25}" srcOrd="5" destOrd="0" presId="urn:microsoft.com/office/officeart/2016/7/layout/BasicLinearProcessNumbered"/>
    <dgm:cxn modelId="{AFCEEED7-5A27-D540-BBB8-2744C5A738C8}" type="presParOf" srcId="{251EAB28-EE20-5940-BEE2-0169113E60BA}" destId="{32D42CF1-552C-0A43-8E3B-F0BD1AA28547}" srcOrd="6" destOrd="0" presId="urn:microsoft.com/office/officeart/2016/7/layout/BasicLinearProcessNumbered"/>
    <dgm:cxn modelId="{5127A860-7409-2842-8C89-9470B597FEDE}" type="presParOf" srcId="{32D42CF1-552C-0A43-8E3B-F0BD1AA28547}" destId="{BBA7B8D2-6514-A441-8DB8-3F8378F672A1}" srcOrd="0" destOrd="0" presId="urn:microsoft.com/office/officeart/2016/7/layout/BasicLinearProcessNumbered"/>
    <dgm:cxn modelId="{FDDF1E62-38E9-E944-B5B6-06CB5C72A997}" type="presParOf" srcId="{32D42CF1-552C-0A43-8E3B-F0BD1AA28547}" destId="{5D820537-2B68-404F-A781-469BB5CB1742}" srcOrd="1" destOrd="0" presId="urn:microsoft.com/office/officeart/2016/7/layout/BasicLinearProcessNumbered"/>
    <dgm:cxn modelId="{FFC6E27A-1328-4941-B1EA-2CD79A57CBE0}" type="presParOf" srcId="{32D42CF1-552C-0A43-8E3B-F0BD1AA28547}" destId="{9A25C23D-03F6-D94B-8CA3-3DA57D181E69}" srcOrd="2" destOrd="0" presId="urn:microsoft.com/office/officeart/2016/7/layout/BasicLinearProcessNumbered"/>
    <dgm:cxn modelId="{94ECCA4F-3EE1-CB44-9C05-8574B844EEE7}" type="presParOf" srcId="{32D42CF1-552C-0A43-8E3B-F0BD1AA28547}" destId="{DE32F1CC-6106-7C49-ACC3-CCD1CE4E296D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24C89E-208D-492C-84ED-7B56A509B569}">
      <dsp:nvSpPr>
        <dsp:cNvPr id="0" name=""/>
        <dsp:cNvSpPr/>
      </dsp:nvSpPr>
      <dsp:spPr>
        <a:xfrm>
          <a:off x="1010554" y="944413"/>
          <a:ext cx="1177689" cy="117768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11E93B-39E9-400D-A2FD-AEB1655C7367}">
      <dsp:nvSpPr>
        <dsp:cNvPr id="0" name=""/>
        <dsp:cNvSpPr/>
      </dsp:nvSpPr>
      <dsp:spPr>
        <a:xfrm>
          <a:off x="290855" y="2491541"/>
          <a:ext cx="2617087" cy="915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 for a 30-minute seminar</a:t>
          </a:r>
          <a:br>
            <a:rPr lang="en-US" sz="1100" kern="1200" dirty="0"/>
          </a:br>
          <a:endParaRPr lang="en-US" sz="1100" kern="1200" dirty="0"/>
        </a:p>
      </dsp:txBody>
      <dsp:txXfrm>
        <a:off x="290855" y="2491541"/>
        <a:ext cx="2617087" cy="915382"/>
      </dsp:txXfrm>
    </dsp:sp>
    <dsp:sp modelId="{8B8E9D2E-A126-4513-B0D3-90DACF303457}">
      <dsp:nvSpPr>
        <dsp:cNvPr id="0" name=""/>
        <dsp:cNvSpPr/>
      </dsp:nvSpPr>
      <dsp:spPr>
        <a:xfrm>
          <a:off x="4668955" y="944413"/>
          <a:ext cx="1177689" cy="117768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12C87-6B8B-495F-84B1-E9CC1C94B110}">
      <dsp:nvSpPr>
        <dsp:cNvPr id="0" name=""/>
        <dsp:cNvSpPr/>
      </dsp:nvSpPr>
      <dsp:spPr>
        <a:xfrm>
          <a:off x="3365933" y="2491541"/>
          <a:ext cx="3783732" cy="915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Share my background information of my career and experience in AECL and administration</a:t>
          </a:r>
          <a:br>
            <a:rPr lang="en-US" sz="1400" kern="1200" dirty="0"/>
          </a:br>
          <a:endParaRPr lang="en-US" sz="1400" kern="1200" dirty="0"/>
        </a:p>
      </dsp:txBody>
      <dsp:txXfrm>
        <a:off x="3365933" y="2491541"/>
        <a:ext cx="3783732" cy="915382"/>
      </dsp:txXfrm>
    </dsp:sp>
    <dsp:sp modelId="{1FBC5931-B721-403F-BC20-3E3263645631}">
      <dsp:nvSpPr>
        <dsp:cNvPr id="0" name=""/>
        <dsp:cNvSpPr/>
      </dsp:nvSpPr>
      <dsp:spPr>
        <a:xfrm>
          <a:off x="8327355" y="944413"/>
          <a:ext cx="1177689" cy="117768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F096F3C-E21A-40CB-AD77-09A8B8910953}">
      <dsp:nvSpPr>
        <dsp:cNvPr id="0" name=""/>
        <dsp:cNvSpPr/>
      </dsp:nvSpPr>
      <dsp:spPr>
        <a:xfrm>
          <a:off x="7607656" y="2491541"/>
          <a:ext cx="2617087" cy="915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Share my vision for opportunities in Oklahoma </a:t>
          </a:r>
        </a:p>
      </dsp:txBody>
      <dsp:txXfrm>
        <a:off x="7607656" y="2491541"/>
        <a:ext cx="2617087" cy="91538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F82B2A-6BB4-D143-9137-5CCB49A52D06}">
      <dsp:nvSpPr>
        <dsp:cNvPr id="0" name=""/>
        <dsp:cNvSpPr/>
      </dsp:nvSpPr>
      <dsp:spPr>
        <a:xfrm>
          <a:off x="3080" y="464830"/>
          <a:ext cx="2444055" cy="342167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Innovating to Nourish the World</a:t>
          </a:r>
        </a:p>
      </dsp:txBody>
      <dsp:txXfrm>
        <a:off x="3080" y="1765067"/>
        <a:ext cx="2444055" cy="2053006"/>
      </dsp:txXfrm>
    </dsp:sp>
    <dsp:sp modelId="{FEEEF2F6-9A42-B143-96EF-45D972B81AC8}">
      <dsp:nvSpPr>
        <dsp:cNvPr id="0" name=""/>
        <dsp:cNvSpPr/>
      </dsp:nvSpPr>
      <dsp:spPr>
        <a:xfrm>
          <a:off x="711856" y="806997"/>
          <a:ext cx="1026503" cy="1026503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184" y="957325"/>
        <a:ext cx="725847" cy="725847"/>
      </dsp:txXfrm>
    </dsp:sp>
    <dsp:sp modelId="{924E6C03-1138-9946-BCB3-B1BC53BBE5AA}">
      <dsp:nvSpPr>
        <dsp:cNvPr id="0" name=""/>
        <dsp:cNvSpPr/>
      </dsp:nvSpPr>
      <dsp:spPr>
        <a:xfrm>
          <a:off x="3080" y="3886435"/>
          <a:ext cx="2444055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0341F9-9265-3F40-BC81-12F74CCAB968}">
      <dsp:nvSpPr>
        <dsp:cNvPr id="0" name=""/>
        <dsp:cNvSpPr/>
      </dsp:nvSpPr>
      <dsp:spPr>
        <a:xfrm>
          <a:off x="2691541" y="464830"/>
          <a:ext cx="2444055" cy="342167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Leading in Aerospace Innovation and Application</a:t>
          </a:r>
        </a:p>
      </dsp:txBody>
      <dsp:txXfrm>
        <a:off x="2691541" y="1765067"/>
        <a:ext cx="2444055" cy="2053006"/>
      </dsp:txXfrm>
    </dsp:sp>
    <dsp:sp modelId="{1A777064-3969-2F46-BB0B-F60386F5E5C9}">
      <dsp:nvSpPr>
        <dsp:cNvPr id="0" name=""/>
        <dsp:cNvSpPr/>
      </dsp:nvSpPr>
      <dsp:spPr>
        <a:xfrm>
          <a:off x="3400317" y="806997"/>
          <a:ext cx="1026503" cy="1026503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50645" y="957325"/>
        <a:ext cx="725847" cy="725847"/>
      </dsp:txXfrm>
    </dsp:sp>
    <dsp:sp modelId="{9CE0E8BB-3311-434E-AB40-E903A3C73920}">
      <dsp:nvSpPr>
        <dsp:cNvPr id="0" name=""/>
        <dsp:cNvSpPr/>
      </dsp:nvSpPr>
      <dsp:spPr>
        <a:xfrm>
          <a:off x="2691541" y="3886435"/>
          <a:ext cx="2444055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F2D7C0-CFC6-7242-9CFE-76CB53BEF21F}">
      <dsp:nvSpPr>
        <dsp:cNvPr id="0" name=""/>
        <dsp:cNvSpPr/>
      </dsp:nvSpPr>
      <dsp:spPr>
        <a:xfrm>
          <a:off x="5380002" y="464830"/>
          <a:ext cx="2444055" cy="342167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Enhancing Human and Animal Health (</a:t>
          </a:r>
          <a:r>
            <a:rPr lang="en-US" sz="1900" kern="1200" dirty="0" err="1"/>
            <a:t>OneHealth</a:t>
          </a:r>
          <a:r>
            <a:rPr lang="en-US" sz="1900" kern="1200" dirty="0"/>
            <a:t>)</a:t>
          </a:r>
        </a:p>
      </dsp:txBody>
      <dsp:txXfrm>
        <a:off x="5380002" y="1765067"/>
        <a:ext cx="2444055" cy="2053006"/>
      </dsp:txXfrm>
    </dsp:sp>
    <dsp:sp modelId="{54B36D7E-79B8-8A48-92BF-5D678EE04954}">
      <dsp:nvSpPr>
        <dsp:cNvPr id="0" name=""/>
        <dsp:cNvSpPr/>
      </dsp:nvSpPr>
      <dsp:spPr>
        <a:xfrm>
          <a:off x="6088778" y="806997"/>
          <a:ext cx="1026503" cy="1026503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39106" y="957325"/>
        <a:ext cx="725847" cy="725847"/>
      </dsp:txXfrm>
    </dsp:sp>
    <dsp:sp modelId="{BDCF8D3E-B77D-F74D-943D-DCB8A6DC9604}">
      <dsp:nvSpPr>
        <dsp:cNvPr id="0" name=""/>
        <dsp:cNvSpPr/>
      </dsp:nvSpPr>
      <dsp:spPr>
        <a:xfrm>
          <a:off x="5380002" y="3886435"/>
          <a:ext cx="2444055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A7B8D2-6514-A441-8DB8-3F8378F672A1}">
      <dsp:nvSpPr>
        <dsp:cNvPr id="0" name=""/>
        <dsp:cNvSpPr/>
      </dsp:nvSpPr>
      <dsp:spPr>
        <a:xfrm>
          <a:off x="8068463" y="464830"/>
          <a:ext cx="2444055" cy="342167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48" tIns="330200" rIns="190548" bIns="33020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Powering a Growing World Population Sustainably and Responsibly</a:t>
          </a:r>
        </a:p>
      </dsp:txBody>
      <dsp:txXfrm>
        <a:off x="8068463" y="1765067"/>
        <a:ext cx="2444055" cy="2053006"/>
      </dsp:txXfrm>
    </dsp:sp>
    <dsp:sp modelId="{5D820537-2B68-404F-A781-469BB5CB1742}">
      <dsp:nvSpPr>
        <dsp:cNvPr id="0" name=""/>
        <dsp:cNvSpPr/>
      </dsp:nvSpPr>
      <dsp:spPr>
        <a:xfrm>
          <a:off x="8777239" y="806997"/>
          <a:ext cx="1026503" cy="1026503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30" tIns="12700" rIns="8003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927567" y="957325"/>
        <a:ext cx="725847" cy="725847"/>
      </dsp:txXfrm>
    </dsp:sp>
    <dsp:sp modelId="{9A25C23D-03F6-D94B-8CA3-3DA57D181E69}">
      <dsp:nvSpPr>
        <dsp:cNvPr id="0" name=""/>
        <dsp:cNvSpPr/>
      </dsp:nvSpPr>
      <dsp:spPr>
        <a:xfrm>
          <a:off x="8068463" y="3886435"/>
          <a:ext cx="2444055" cy="72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E3B6A8-BD8E-B144-BFC1-971B7A574953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B1A891-2134-CF4A-8BF5-05844D971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759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B1A891-2134-CF4A-8BF5-05844D971A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582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A1745C-F820-2644-9C3F-B6D9F849E9E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3307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21BF-2ABC-214F-AF9F-1FB253DAE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C38677-38A4-4249-BF0B-7546CE557D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D1A0E-A6D1-134C-A5A2-4C8A7D68C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B5350-8970-E24D-BB3A-DE50430A4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7C5B31-F890-7A4C-9C09-B6FF39E0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52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53368-1D5B-A74C-9278-0C965CD19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6203C-322F-4A4C-AA97-8487064536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9898F-4114-F549-8FB8-027A6BBD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294D-1A60-CB4E-B326-C880135A1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CBF6F-2D6D-0E43-BEBE-B7F7591E9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764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6F2BE8-4514-814F-B7E2-81F51EA7EE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AE696-1983-624F-9108-C0DD8AF14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C0F7-BB19-C141-9479-82AA2CA1B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B298AB-3AA0-914A-851B-363C389E4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00A2C3-5471-6143-B091-9BB4E121C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853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19C16-E40F-9D4C-A6E2-EF32A341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21F7-3E0E-D647-8E1A-E3A98FD8E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99D50B-8A9F-6B46-8447-CE4B33417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3E6303-71ED-B54B-8BDD-7ABBBD61C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F560F-1888-5C4A-9581-4ACF955CD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300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F0284-19B3-8A42-815E-A95AC958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A6248-EF34-AD45-A58E-C3854F190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63F759-7962-2F48-BE8A-1A11AD6F3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55CDE8-F9FC-5149-B2C8-ABC36369E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2786F-54E6-494D-B8D8-566D24AA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07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3B65CF-FF3F-014C-95E4-050730166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93911-306C-BF49-B6E4-11F695EA82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8655DA-7D93-9A42-B117-1A539E9EFD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B533B5-15A8-9C4C-B04C-47BAA3156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8AD4BB-CA03-E849-AE73-F36D0CA96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99CE5B-8CBA-7340-BCAE-AB2D05BD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01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065A9-4E27-C640-8BE1-92EA65A42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FFCE3E-1CBE-8A44-8AD1-62EB7405E5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3C5824-B8C3-D245-A471-30E99D59AB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8DF1B6-F048-CC4F-B55F-3197A92038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A64308C-2829-E344-8E1C-AE402B28F8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D4FD47D-3A61-054B-8B9B-4E0C719D5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4ADF50B-8597-EE45-91E5-6D37D4D90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A53C33-1776-804C-844C-B642C9FD6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5926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1052-CFBA-6741-AA9D-BD691946D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45E3BF-A96F-E641-B027-2DA8FB75A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FCD041-D59B-2942-93DD-D955B3836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64571B-547A-874E-BEB8-C66F70121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013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92CE20-68B3-0643-9559-CE15AEFA8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241249-2F49-4245-AEEB-19C3302FD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8CACBE-E20E-E946-8468-4B611527E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9873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6672C-D7B5-244F-9BBE-08BA407EFE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F7A278-E42D-3143-B73C-9BC8B6B6C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0D706A-8E5D-B344-B3A0-0ED64661C3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D4275A-A1E4-C147-98B0-CDFB05239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58C61E-20CC-0342-A634-0A37B9B16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3C3AC1-2483-9446-9BBA-2BBBF4D5A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220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ECC9C-527A-1E49-B276-5646F9875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443CE-E52A-1C43-A714-6C73C5E476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DF0EAA-D7CB-ED45-A524-4DC231655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86F30E4-A963-9645-83FA-816D21DDB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4C326A-F38D-9448-BAC3-084E53C00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A41D0A-19CE-2941-B6E6-79B38DC98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1361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28A3EF-8859-AD4B-8ABA-B2736003FF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EB7AF-CA54-0D41-B837-3B525B6C5B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AAE767-A483-734A-98D1-5548D83401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5D2242-E2C6-9D42-BD1D-2AF3BAACA277}" type="datetimeFigureOut">
              <a:rPr lang="en-US" smtClean="0"/>
              <a:t>12/18/2023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8D3A0-1213-804D-AAC9-0E272E126F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B3431F-C748-0E42-B03F-982513356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89B32-77B8-B04A-85E5-643986645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268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2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21.jpg"/><Relationship Id="rId4" Type="http://schemas.openxmlformats.org/officeDocument/2006/relationships/image" Target="../media/image22.gi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FDBE7A3-1FCD-4B41-B8C4-DDAA2784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klahoma State University's primary brand">
            <a:extLst>
              <a:ext uri="{FF2B5EF4-FFF2-40B4-BE49-F238E27FC236}">
                <a16:creationId xmlns:a16="http://schemas.microsoft.com/office/drawing/2014/main" id="{F55ADBAF-E915-114A-A5EC-E3A9E6CC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201"/>
            <a:ext cx="2458994" cy="12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9BD1A9-6989-9A48-B82D-C6C7067B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0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J. Shane Robinson, PhD</a:t>
            </a:r>
          </a:p>
          <a:p>
            <a:r>
              <a:rPr lang="en-US" dirty="0"/>
              <a:t>Candidate for the Department Head Position</a:t>
            </a:r>
          </a:p>
          <a:p>
            <a:r>
              <a:rPr lang="en-US" dirty="0"/>
              <a:t>Department of Agricultural Education, Communication and Leadership</a:t>
            </a:r>
          </a:p>
          <a:p>
            <a:r>
              <a:rPr lang="en-US" dirty="0"/>
              <a:t>Oklahoma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F0CDC-65DC-F14E-A658-0F57E329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1122363"/>
            <a:ext cx="1072055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for Developing a World Class Department of Agricultural Education, Communications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227110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dult and child standing behind a pig at the show.">
            <a:extLst>
              <a:ext uri="{FF2B5EF4-FFF2-40B4-BE49-F238E27FC236}">
                <a16:creationId xmlns:a16="http://schemas.microsoft.com/office/drawing/2014/main" id="{E01678EE-7654-6B4D-8670-57B8F08D7C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822526" y="3847372"/>
            <a:ext cx="3346980" cy="2510234"/>
          </a:xfrm>
        </p:spPr>
      </p:pic>
      <p:pic>
        <p:nvPicPr>
          <p:cNvPr id="7" name="Picture 6" descr="A boy holding show cattle by the halter in a show ring.">
            <a:extLst>
              <a:ext uri="{FF2B5EF4-FFF2-40B4-BE49-F238E27FC236}">
                <a16:creationId xmlns:a16="http://schemas.microsoft.com/office/drawing/2014/main" id="{E712DA0D-1CF5-EB41-802F-514A40F9F6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163970" y="915869"/>
            <a:ext cx="6701681" cy="5026261"/>
          </a:xfrm>
          <a:prstGeom prst="rect">
            <a:avLst/>
          </a:prstGeom>
        </p:spPr>
      </p:pic>
      <p:pic>
        <p:nvPicPr>
          <p:cNvPr id="9" name="Picture 8" descr="A group of people standing next to show cattle with the OYE background in the show ring.">
            <a:extLst>
              <a:ext uri="{FF2B5EF4-FFF2-40B4-BE49-F238E27FC236}">
                <a16:creationId xmlns:a16="http://schemas.microsoft.com/office/drawing/2014/main" id="{63A3F8C1-B0AA-8642-A0C0-C47D450A86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5" y="1881051"/>
            <a:ext cx="3855697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005969-52C5-94B6-53FD-DB0C967B9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2821578" y="1408385"/>
            <a:ext cx="1034120" cy="1545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A group of girls holding chickens.">
            <a:extLst>
              <a:ext uri="{FF2B5EF4-FFF2-40B4-BE49-F238E27FC236}">
                <a16:creationId xmlns:a16="http://schemas.microsoft.com/office/drawing/2014/main" id="{B97C9A18-6CCF-0192-C860-9874D7D11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3338841" y="476834"/>
            <a:ext cx="3189405" cy="2392053"/>
          </a:xfrm>
          <a:prstGeom prst="rect">
            <a:avLst/>
          </a:prstGeom>
        </p:spPr>
      </p:pic>
      <p:pic>
        <p:nvPicPr>
          <p:cNvPr id="3" name="Picture 2" descr="Two children standing next to a goat in a pen.">
            <a:extLst>
              <a:ext uri="{FF2B5EF4-FFF2-40B4-BE49-F238E27FC236}">
                <a16:creationId xmlns:a16="http://schemas.microsoft.com/office/drawing/2014/main" id="{C4E31FC2-FFF1-CBEB-CACC-B21E0BEBAD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-267219" y="538651"/>
            <a:ext cx="3683942" cy="276295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8BC093B-5F91-0AEF-A7A2-B6494A2D2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Family Photos</a:t>
            </a:r>
          </a:p>
        </p:txBody>
      </p:sp>
    </p:spTree>
    <p:extLst>
      <p:ext uri="{BB962C8B-B14F-4D97-AF65-F5344CB8AC3E}">
        <p14:creationId xmlns:p14="http://schemas.microsoft.com/office/powerpoint/2010/main" val="2571569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FDBE7A3-1FCD-4B41-B8C4-DDAA2784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klahoma State University's primary brand">
            <a:extLst>
              <a:ext uri="{FF2B5EF4-FFF2-40B4-BE49-F238E27FC236}">
                <a16:creationId xmlns:a16="http://schemas.microsoft.com/office/drawing/2014/main" id="{F55ADBAF-E915-114A-A5EC-E3A9E6CC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201"/>
            <a:ext cx="2458994" cy="12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9BD1A9-6989-9A48-B82D-C6C7067B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0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J. Shane Robinson, PhD</a:t>
            </a:r>
          </a:p>
          <a:p>
            <a:r>
              <a:rPr lang="en-US" dirty="0"/>
              <a:t>Candidate for the Department Head Position</a:t>
            </a:r>
          </a:p>
          <a:p>
            <a:r>
              <a:rPr lang="en-US" dirty="0"/>
              <a:t>Department of Agricultural Education, Communication and Leadership</a:t>
            </a:r>
          </a:p>
          <a:p>
            <a:r>
              <a:rPr lang="en-US" dirty="0"/>
              <a:t>Oklahoma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F0CDC-65DC-F14E-A658-0F57E329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1122363"/>
            <a:ext cx="10720552" cy="2387600"/>
          </a:xfrm>
        </p:spPr>
        <p:txBody>
          <a:bodyPr>
            <a:normAutofit/>
          </a:bodyPr>
          <a:lstStyle/>
          <a:p>
            <a:r>
              <a:rPr lang="en-US" dirty="0"/>
              <a:t>My Career Experience in AECL </a:t>
            </a:r>
            <a:br>
              <a:rPr lang="en-US" dirty="0"/>
            </a:br>
            <a:r>
              <a:rPr lang="en-US" dirty="0"/>
              <a:t>and Administration</a:t>
            </a:r>
          </a:p>
        </p:txBody>
      </p:sp>
    </p:spTree>
    <p:extLst>
      <p:ext uri="{BB962C8B-B14F-4D97-AF65-F5344CB8AC3E}">
        <p14:creationId xmlns:p14="http://schemas.microsoft.com/office/powerpoint/2010/main" val="2685677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IPART COWBOY LASSO">
            <a:extLst>
              <a:ext uri="{FF2B5EF4-FFF2-40B4-BE49-F238E27FC236}">
                <a16:creationId xmlns:a16="http://schemas.microsoft.com/office/drawing/2014/main" id="{0DA3E911-DC21-5288-911E-3AD351A2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0649FE2D-6604-0D5F-503F-0C4594AF4C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Lasso</a:t>
            </a:r>
          </a:p>
        </p:txBody>
      </p:sp>
    </p:spTree>
    <p:extLst>
      <p:ext uri="{BB962C8B-B14F-4D97-AF65-F5344CB8AC3E}">
        <p14:creationId xmlns:p14="http://schemas.microsoft.com/office/powerpoint/2010/main" val="4008271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2C02F55-694A-2A5F-A1FD-DBE9F3C50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2425700"/>
            <a:ext cx="22860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9B2D9B8-B69E-A2D9-4C2E-CF8638032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2834" y="2578099"/>
            <a:ext cx="4308566" cy="37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LIPART COWBOY LASSO">
            <a:extLst>
              <a:ext uri="{FF2B5EF4-FFF2-40B4-BE49-F238E27FC236}">
                <a16:creationId xmlns:a16="http://schemas.microsoft.com/office/drawing/2014/main" id="{0DA3E911-DC21-5288-911E-3AD351A2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OSU Pistol Pete logo.">
            <a:extLst>
              <a:ext uri="{FF2B5EF4-FFF2-40B4-BE49-F238E27FC236}">
                <a16:creationId xmlns:a16="http://schemas.microsoft.com/office/drawing/2014/main" id="{932CB9D3-6FA5-CB7B-045D-1B414A647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07" y="127045"/>
            <a:ext cx="1771493" cy="205999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386636A3-35B8-98CD-19D4-E86FA6E574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Lasso with Pistol Pete</a:t>
            </a:r>
          </a:p>
        </p:txBody>
      </p:sp>
    </p:spTree>
    <p:extLst>
      <p:ext uri="{BB962C8B-B14F-4D97-AF65-F5344CB8AC3E}">
        <p14:creationId xmlns:p14="http://schemas.microsoft.com/office/powerpoint/2010/main" val="42340372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CLIPART COWBOY LASSO">
            <a:extLst>
              <a:ext uri="{FF2B5EF4-FFF2-40B4-BE49-F238E27FC236}">
                <a16:creationId xmlns:a16="http://schemas.microsoft.com/office/drawing/2014/main" id="{0DA3E911-DC21-5288-911E-3AD351A24811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>
            <a:extLst>
              <a:ext uri="{FF2B5EF4-FFF2-40B4-BE49-F238E27FC236}">
                <a16:creationId xmlns:a16="http://schemas.microsoft.com/office/drawing/2014/main" id="{72C02F55-694A-2A5F-A1FD-DBE9F3C50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2425700"/>
            <a:ext cx="22860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9B2D9B8-B69E-A2D9-4C2E-CF8638032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2834" y="2578099"/>
            <a:ext cx="4308566" cy="37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 descr="SC logo.">
            <a:extLst>
              <a:ext uri="{FF2B5EF4-FFF2-40B4-BE49-F238E27FC236}">
                <a16:creationId xmlns:a16="http://schemas.microsoft.com/office/drawing/2014/main" id="{352A68DC-9255-C44F-1F75-C49B63E20B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19" y="2770609"/>
            <a:ext cx="1781433" cy="1781433"/>
          </a:xfrm>
          <a:prstGeom prst="rect">
            <a:avLst/>
          </a:prstGeom>
        </p:spPr>
      </p:pic>
      <p:pic>
        <p:nvPicPr>
          <p:cNvPr id="5" name="Picture 4" descr="OSU Pistol Pete logo.">
            <a:extLst>
              <a:ext uri="{FF2B5EF4-FFF2-40B4-BE49-F238E27FC236}">
                <a16:creationId xmlns:a16="http://schemas.microsoft.com/office/drawing/2014/main" id="{DD9257AD-4ECD-2828-7B75-49613D9048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07" y="127045"/>
            <a:ext cx="1771493" cy="205999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370BC7-2F2D-7866-B847-5D3DB662083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Lasso with Pistol Pete and SC logo</a:t>
            </a:r>
          </a:p>
        </p:txBody>
      </p:sp>
    </p:spTree>
    <p:extLst>
      <p:ext uri="{BB962C8B-B14F-4D97-AF65-F5344CB8AC3E}">
        <p14:creationId xmlns:p14="http://schemas.microsoft.com/office/powerpoint/2010/main" val="1057653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2C02F55-694A-2A5F-A1FD-DBE9F3C50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2425700"/>
            <a:ext cx="22860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9B2D9B8-B69E-A2D9-4C2E-CF8638032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2834" y="2578099"/>
            <a:ext cx="4308566" cy="37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LIPART COWBOY LASSO">
            <a:extLst>
              <a:ext uri="{FF2B5EF4-FFF2-40B4-BE49-F238E27FC236}">
                <a16:creationId xmlns:a16="http://schemas.microsoft.com/office/drawing/2014/main" id="{0DA3E911-DC21-5288-911E-3AD351A2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Content Placeholder 3" descr="Mizzou Tiger logo.">
            <a:extLst>
              <a:ext uri="{FF2B5EF4-FFF2-40B4-BE49-F238E27FC236}">
                <a16:creationId xmlns:a16="http://schemas.microsoft.com/office/drawing/2014/main" id="{A0A994F4-8768-1A47-8AC7-A31A7D6BA9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3842" r="-3738" b="658"/>
          <a:stretch/>
        </p:blipFill>
        <p:spPr>
          <a:xfrm>
            <a:off x="5092190" y="4227829"/>
            <a:ext cx="1604947" cy="2341870"/>
          </a:xfrm>
          <a:prstGeom prst="rect">
            <a:avLst/>
          </a:prstGeom>
        </p:spPr>
      </p:pic>
      <p:pic>
        <p:nvPicPr>
          <p:cNvPr id="7" name="Picture 6" descr="SC logo.">
            <a:extLst>
              <a:ext uri="{FF2B5EF4-FFF2-40B4-BE49-F238E27FC236}">
                <a16:creationId xmlns:a16="http://schemas.microsoft.com/office/drawing/2014/main" id="{A733C22C-664E-4079-BAA6-D0CC03B443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19" y="2770609"/>
            <a:ext cx="1781433" cy="1781433"/>
          </a:xfrm>
          <a:prstGeom prst="rect">
            <a:avLst/>
          </a:prstGeom>
        </p:spPr>
      </p:pic>
      <p:pic>
        <p:nvPicPr>
          <p:cNvPr id="4" name="Picture 3" descr="OSU Pistol Pete logo.">
            <a:extLst>
              <a:ext uri="{FF2B5EF4-FFF2-40B4-BE49-F238E27FC236}">
                <a16:creationId xmlns:a16="http://schemas.microsoft.com/office/drawing/2014/main" id="{DB732FDD-7614-F838-09AA-CB5DC492E9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07" y="127045"/>
            <a:ext cx="1771493" cy="205999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09C98AB8-64BB-5ABE-CD0F-4408EF2F48C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Lasso with Pistol Pete, SC and Mizzou logos</a:t>
            </a:r>
          </a:p>
        </p:txBody>
      </p:sp>
    </p:spTree>
    <p:extLst>
      <p:ext uri="{BB962C8B-B14F-4D97-AF65-F5344CB8AC3E}">
        <p14:creationId xmlns:p14="http://schemas.microsoft.com/office/powerpoint/2010/main" val="23457286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>
            <a:extLst>
              <a:ext uri="{FF2B5EF4-FFF2-40B4-BE49-F238E27FC236}">
                <a16:creationId xmlns:a16="http://schemas.microsoft.com/office/drawing/2014/main" id="{72C02F55-694A-2A5F-A1FD-DBE9F3C505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953000" y="2425700"/>
            <a:ext cx="2286000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19B2D9B8-B69E-A2D9-4C2E-CF86380323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082834" y="2578099"/>
            <a:ext cx="4308566" cy="378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CLIPART COWBOY LASSO">
            <a:extLst>
              <a:ext uri="{FF2B5EF4-FFF2-40B4-BE49-F238E27FC236}">
                <a16:creationId xmlns:a16="http://schemas.microsoft.com/office/drawing/2014/main" id="{0DA3E911-DC21-5288-911E-3AD351A2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889000"/>
            <a:ext cx="5080000" cy="5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UK logo.">
            <a:extLst>
              <a:ext uri="{FF2B5EF4-FFF2-40B4-BE49-F238E27FC236}">
                <a16:creationId xmlns:a16="http://schemas.microsoft.com/office/drawing/2014/main" id="{56F4AE25-418A-0C53-166C-52898239FA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237" y="2630171"/>
            <a:ext cx="1890971" cy="1872360"/>
          </a:xfrm>
          <a:prstGeom prst="rect">
            <a:avLst/>
          </a:prstGeom>
        </p:spPr>
      </p:pic>
      <p:pic>
        <p:nvPicPr>
          <p:cNvPr id="6" name="Content Placeholder 3" descr="Mizzou Tiger logo.">
            <a:extLst>
              <a:ext uri="{FF2B5EF4-FFF2-40B4-BE49-F238E27FC236}">
                <a16:creationId xmlns:a16="http://schemas.microsoft.com/office/drawing/2014/main" id="{8CC64BF2-16C7-87D6-2837-4A78AF988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-33842" r="-3738" b="658"/>
          <a:stretch/>
        </p:blipFill>
        <p:spPr>
          <a:xfrm>
            <a:off x="5092190" y="4227829"/>
            <a:ext cx="1604947" cy="2341870"/>
          </a:xfrm>
          <a:prstGeom prst="rect">
            <a:avLst/>
          </a:prstGeom>
        </p:spPr>
      </p:pic>
      <p:pic>
        <p:nvPicPr>
          <p:cNvPr id="5" name="Picture 4" descr="SC logo.">
            <a:extLst>
              <a:ext uri="{FF2B5EF4-FFF2-40B4-BE49-F238E27FC236}">
                <a16:creationId xmlns:a16="http://schemas.microsoft.com/office/drawing/2014/main" id="{1058D059-2B94-DF03-A6EA-4AF8AF70B8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419" y="2770609"/>
            <a:ext cx="1781433" cy="1781433"/>
          </a:xfrm>
          <a:prstGeom prst="rect">
            <a:avLst/>
          </a:prstGeom>
        </p:spPr>
      </p:pic>
      <p:pic>
        <p:nvPicPr>
          <p:cNvPr id="4" name="Picture 3" descr="OSU Pistol Pete logo.">
            <a:extLst>
              <a:ext uri="{FF2B5EF4-FFF2-40B4-BE49-F238E27FC236}">
                <a16:creationId xmlns:a16="http://schemas.microsoft.com/office/drawing/2014/main" id="{58E56023-41A8-EC79-F415-C0856635E53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507" y="127045"/>
            <a:ext cx="1771493" cy="2059992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D5688CCD-8678-6350-EA92-97F26817F8A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Lasso with Pistol Pete, SC, Mizzou and UK logos</a:t>
            </a:r>
          </a:p>
        </p:txBody>
      </p:sp>
    </p:spTree>
    <p:extLst>
      <p:ext uri="{BB962C8B-B14F-4D97-AF65-F5344CB8AC3E}">
        <p14:creationId xmlns:p14="http://schemas.microsoft.com/office/powerpoint/2010/main" val="178422486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05905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29871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87EAE478-0263-2C49-A41B-63A2A33FC7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40659" y="103796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157AD0-1362-C642-8B44-930FB06C48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96220" y="135922"/>
            <a:ext cx="3652763" cy="6722077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warded the Regents Distinguished Teaching Award in 2017</a:t>
            </a:r>
            <a:b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Served as chair of the Agricultural Education Workgroup (10 years)</a:t>
            </a: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Co-Chaired AAAE Team 4: </a:t>
            </a:r>
            <a:r>
              <a:rPr lang="en-US" sz="2400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Increasing the Impact of Our Scholarship 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in 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2017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Recognized as an AAAE Fellow in 2020</a:t>
            </a:r>
            <a:b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Chair-Elect of the AAAE</a:t>
            </a: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Served as Co-Director of the Rural Renewal Initiative (5 years)</a:t>
            </a: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Served as Associate Director of ITLE (10 years)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1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115D8E-3586-E44E-9619-D96CDD333A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5391" y="135923"/>
            <a:ext cx="3738132" cy="6722077"/>
          </a:xfrm>
        </p:spPr>
        <p:txBody>
          <a:bodyPr>
            <a:normAutofit fontScale="92500" lnSpcReduction="10000"/>
          </a:bodyPr>
          <a:lstStyle/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Published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92 journal articles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 (5.41 per year); 113 papers, 67 abstracts, 70 posters, and two book chapters</a:t>
            </a: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Served on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110 graduate committees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; chaired 10 dissertations, 11 Master of Science, and 13 Master of Agriculture</a:t>
            </a:r>
            <a:b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Advised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three Kahler AAAE Dissertation of the Year Awards</a:t>
            </a: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endParaRPr lang="en-US" sz="24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Presented over </a:t>
            </a:r>
            <a:r>
              <a:rPr lang="en-US" sz="2400" u="sng" dirty="0">
                <a:ea typeface="Calibri" panose="020F0502020204030204" pitchFamily="34" charset="0"/>
                <a:cs typeface="Times New Roman" panose="02020603050405020304" pitchFamily="18" charset="0"/>
              </a:rPr>
              <a:t>130 workshops</a:t>
            </a:r>
            <a: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  <a:t>, professional development sessions, and guest lectures</a:t>
            </a:r>
            <a:br>
              <a:rPr lang="en-US" sz="2400" dirty="0"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itchFamily="2" charset="2"/>
              <a:buChar char=""/>
            </a:pP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Generated over </a:t>
            </a:r>
            <a:r>
              <a:rPr lang="en-US" sz="2400" u="sng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$8 million</a:t>
            </a:r>
            <a:r>
              <a:rPr lang="en-US" sz="24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in grant funding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1DB20-75A8-964C-B453-2BB7FF37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060" y="1412488"/>
            <a:ext cx="3354330" cy="4363844"/>
          </a:xfrm>
        </p:spPr>
        <p:txBody>
          <a:bodyPr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Select Leadership and  Professional Highlights of 17 Years in the Professoriate</a:t>
            </a:r>
          </a:p>
        </p:txBody>
      </p:sp>
    </p:spTree>
    <p:extLst>
      <p:ext uri="{BB962C8B-B14F-4D97-AF65-F5344CB8AC3E}">
        <p14:creationId xmlns:p14="http://schemas.microsoft.com/office/powerpoint/2010/main" val="1256100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FDBE7A3-1FCD-4B41-B8C4-DDAA2784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klahoma State University's primary brand">
            <a:extLst>
              <a:ext uri="{FF2B5EF4-FFF2-40B4-BE49-F238E27FC236}">
                <a16:creationId xmlns:a16="http://schemas.microsoft.com/office/drawing/2014/main" id="{F55ADBAF-E915-114A-A5EC-E3A9E6CC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201"/>
            <a:ext cx="2458994" cy="12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9BD1A9-6989-9A48-B82D-C6C7067B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0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J. Shane Robinson, PhD</a:t>
            </a:r>
          </a:p>
          <a:p>
            <a:r>
              <a:rPr lang="en-US" dirty="0"/>
              <a:t>Candidate for the Department Head Position</a:t>
            </a:r>
          </a:p>
          <a:p>
            <a:r>
              <a:rPr lang="en-US" dirty="0"/>
              <a:t>Department of Agricultural Education, Communication and Leadership</a:t>
            </a:r>
          </a:p>
          <a:p>
            <a:r>
              <a:rPr lang="en-US" dirty="0"/>
              <a:t>Oklahoma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F0CDC-65DC-F14E-A658-0F57E329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1122363"/>
            <a:ext cx="10720552" cy="2387600"/>
          </a:xfrm>
        </p:spPr>
        <p:txBody>
          <a:bodyPr>
            <a:normAutofit/>
          </a:bodyPr>
          <a:lstStyle/>
          <a:p>
            <a:r>
              <a:rPr lang="en-US" dirty="0"/>
              <a:t>My Vision for Opportunities </a:t>
            </a:r>
            <a:br>
              <a:rPr lang="en-US" dirty="0"/>
            </a:br>
            <a:r>
              <a:rPr lang="en-US" dirty="0"/>
              <a:t>in Oklahoma</a:t>
            </a:r>
          </a:p>
        </p:txBody>
      </p:sp>
    </p:spTree>
    <p:extLst>
      <p:ext uri="{BB962C8B-B14F-4D97-AF65-F5344CB8AC3E}">
        <p14:creationId xmlns:p14="http://schemas.microsoft.com/office/powerpoint/2010/main" val="22582180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CF7D1982-9A67-F24A-83CF-511D9C487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2873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9F917-9A14-8044-A953-811416B22E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48436"/>
            <a:ext cx="10515600" cy="4351338"/>
          </a:xfrm>
        </p:spPr>
        <p:txBody>
          <a:bodyPr/>
          <a:lstStyle/>
          <a:p>
            <a:pPr fontAlgn="t"/>
            <a:r>
              <a:rPr lang="en-US" dirty="0">
                <a:solidFill>
                  <a:srgbClr val="202124"/>
                </a:solidFill>
                <a:effectLst/>
              </a:rPr>
              <a:t>world-class</a:t>
            </a:r>
          </a:p>
          <a:p>
            <a:r>
              <a:rPr lang="en-US" dirty="0">
                <a:effectLst/>
              </a:rPr>
              <a:t>/ˌ</a:t>
            </a:r>
            <a:r>
              <a:rPr lang="en-US" dirty="0" err="1">
                <a:effectLst/>
              </a:rPr>
              <a:t>wər</a:t>
            </a:r>
            <a:r>
              <a:rPr lang="en-US" dirty="0">
                <a:effectLst/>
              </a:rPr>
              <a:t>(</a:t>
            </a:r>
            <a:r>
              <a:rPr lang="en-US" dirty="0" err="1">
                <a:effectLst/>
              </a:rPr>
              <a:t>ə</a:t>
            </a:r>
            <a:r>
              <a:rPr lang="en-US" dirty="0">
                <a:effectLst/>
              </a:rPr>
              <a:t>)</a:t>
            </a:r>
            <a:r>
              <a:rPr lang="en-US" dirty="0" err="1">
                <a:effectLst/>
              </a:rPr>
              <a:t>ldˈklas</a:t>
            </a:r>
            <a:r>
              <a:rPr lang="en-US" dirty="0">
                <a:effectLst/>
              </a:rPr>
              <a:t>/</a:t>
            </a:r>
          </a:p>
          <a:p>
            <a:r>
              <a:rPr lang="en-US" b="0" i="1" dirty="0">
                <a:solidFill>
                  <a:srgbClr val="70757A"/>
                </a:solidFill>
                <a:effectLst/>
              </a:rPr>
              <a:t>Adjective</a:t>
            </a:r>
            <a:endParaRPr lang="en-US" i="1" dirty="0">
              <a:solidFill>
                <a:srgbClr val="70757A"/>
              </a:solidFill>
            </a:endParaRPr>
          </a:p>
          <a:p>
            <a:r>
              <a:rPr lang="en-US" dirty="0">
                <a:effectLst/>
              </a:rPr>
              <a:t>(of a person, thing, or activity) of or among the best in the world.</a:t>
            </a:r>
          </a:p>
          <a:p>
            <a:r>
              <a:rPr lang="en-US" dirty="0"/>
              <a:t>Being of the highest caliber in the world.</a:t>
            </a:r>
            <a:endParaRPr lang="en-US" dirty="0">
              <a:effectLst/>
            </a:endParaRPr>
          </a:p>
          <a:p>
            <a:r>
              <a:rPr lang="en-US" dirty="0">
                <a:solidFill>
                  <a:srgbClr val="70757A"/>
                </a:solidFill>
              </a:rPr>
              <a:t>“</a:t>
            </a:r>
            <a:r>
              <a:rPr lang="en-US" dirty="0">
                <a:solidFill>
                  <a:srgbClr val="70757A"/>
                </a:solidFill>
                <a:effectLst/>
              </a:rPr>
              <a:t>a world-class player”</a:t>
            </a:r>
          </a:p>
          <a:p>
            <a:pPr marL="0" indent="0">
              <a:buNone/>
            </a:pP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9CF53-CA69-C74B-BECF-A6FA5176A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World Class – Merriam-Webster Dictionary</a:t>
            </a:r>
          </a:p>
        </p:txBody>
      </p:sp>
    </p:spTree>
    <p:extLst>
      <p:ext uri="{BB962C8B-B14F-4D97-AF65-F5344CB8AC3E}">
        <p14:creationId xmlns:p14="http://schemas.microsoft.com/office/powerpoint/2010/main" val="34018677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2" descr="An outline of a clock.">
            <a:extLst>
              <a:ext uri="{FF2B5EF4-FFF2-40B4-BE49-F238E27FC236}">
                <a16:creationId xmlns:a16="http://schemas.microsoft.com/office/drawing/2014/main" id="{A49E01AE-CF0B-1F2D-2E13-9A7A010B2F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571806"/>
              </p:ext>
            </p:extLst>
          </p:nvPr>
        </p:nvGraphicFramePr>
        <p:xfrm>
          <a:off x="838200" y="21415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2" descr="string rope cord cable line">
            <a:extLst>
              <a:ext uri="{FF2B5EF4-FFF2-40B4-BE49-F238E27FC236}">
                <a16:creationId xmlns:a16="http://schemas.microsoft.com/office/drawing/2014/main" id="{E1D93BC6-3041-4CDD-B33E-AE198A458B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070F07F-7D59-00F4-A325-584970661E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Seminar Details</a:t>
            </a:r>
          </a:p>
        </p:txBody>
      </p:sp>
    </p:spTree>
    <p:extLst>
      <p:ext uri="{BB962C8B-B14F-4D97-AF65-F5344CB8AC3E}">
        <p14:creationId xmlns:p14="http://schemas.microsoft.com/office/powerpoint/2010/main" val="37773213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3EE408AC-EC25-3BF7-5D22-B3F6A0894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7157008D-183F-424D-BCB3-2F5F18FFF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78" y="4903510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D37169-CA78-474F-BAA4-081A4A50A1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Implications of Creating a World Class Department</a:t>
            </a:r>
          </a:p>
        </p:txBody>
      </p:sp>
    </p:spTree>
    <p:extLst>
      <p:ext uri="{BB962C8B-B14F-4D97-AF65-F5344CB8AC3E}">
        <p14:creationId xmlns:p14="http://schemas.microsoft.com/office/powerpoint/2010/main" val="40767408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B534565-CC69-3D41-9447-EF426C885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527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70DB7BAE-16F9-BE4D-A803-23AB6DFDD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78" y="4903510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5AC5D-0B7A-4B44-A92E-3AE2C1C914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Faculty who exhibit teaching excellence</a:t>
            </a:r>
          </a:p>
          <a:p>
            <a:r>
              <a:rPr lang="en-US" dirty="0"/>
              <a:t>A commitment to teaching resources and state-of-the-art laboratories </a:t>
            </a:r>
          </a:p>
          <a:p>
            <a:r>
              <a:rPr lang="en-US" dirty="0"/>
              <a:t>Courses that include high-impact learning experiences</a:t>
            </a:r>
          </a:p>
          <a:p>
            <a:r>
              <a:rPr lang="en-US" dirty="0"/>
              <a:t>An emphasis on student engagement and student success</a:t>
            </a:r>
          </a:p>
          <a:p>
            <a:r>
              <a:rPr lang="en-US" dirty="0"/>
              <a:t>Peer-coaching (i.e., lesson study) feedback loops</a:t>
            </a:r>
          </a:p>
          <a:p>
            <a:r>
              <a:rPr lang="en-US" dirty="0"/>
              <a:t>Team teaching and other collaborative teaching models </a:t>
            </a:r>
          </a:p>
          <a:p>
            <a:r>
              <a:rPr lang="en-US" dirty="0"/>
              <a:t>Active learning strategies</a:t>
            </a:r>
          </a:p>
          <a:p>
            <a:r>
              <a:rPr lang="en-US" dirty="0"/>
              <a:t>High-quality assessment strategies</a:t>
            </a:r>
          </a:p>
          <a:p>
            <a:r>
              <a:rPr lang="en-US" dirty="0"/>
              <a:t>A focus on the Scholarship of Teaching and Learning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AF90C-61C4-8243-A1EA-F5B5E218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02"/>
            <a:ext cx="10515600" cy="1325563"/>
          </a:xfrm>
        </p:spPr>
        <p:txBody>
          <a:bodyPr/>
          <a:lstStyle/>
          <a:p>
            <a:r>
              <a:rPr lang="en-US" dirty="0"/>
              <a:t>World Class Teaching</a:t>
            </a:r>
          </a:p>
        </p:txBody>
      </p:sp>
    </p:spTree>
    <p:extLst>
      <p:ext uri="{BB962C8B-B14F-4D97-AF65-F5344CB8AC3E}">
        <p14:creationId xmlns:p14="http://schemas.microsoft.com/office/powerpoint/2010/main" val="31948294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8B534565-CC69-3D41-9447-EF426C885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4527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5AC5D-0B7A-4B44-A92E-3AE2C1C91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95354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Develop a nationally recognized program for preparing agricultural educators (i.e., traditionally and alternatively certified teachers and nonformal educators)</a:t>
            </a:r>
          </a:p>
          <a:p>
            <a:endParaRPr lang="en-US" sz="1100" dirty="0"/>
          </a:p>
          <a:p>
            <a:r>
              <a:rPr lang="en-US" dirty="0"/>
              <a:t>Create a collaborative, peer-mentoring program among faculty </a:t>
            </a:r>
          </a:p>
          <a:p>
            <a:endParaRPr lang="en-US" sz="1100" dirty="0"/>
          </a:p>
          <a:p>
            <a:r>
              <a:rPr lang="en-US" dirty="0"/>
              <a:t>Reconsider course offerings based on advisory council, industry standards, and research</a:t>
            </a:r>
          </a:p>
          <a:p>
            <a:endParaRPr lang="en-US" sz="1100" dirty="0"/>
          </a:p>
          <a:p>
            <a:r>
              <a:rPr lang="en-US" dirty="0"/>
              <a:t>Ensure each course includes a high-impact learning experience</a:t>
            </a:r>
          </a:p>
          <a:p>
            <a:endParaRPr lang="en-US" sz="1100" dirty="0"/>
          </a:p>
          <a:p>
            <a:r>
              <a:rPr lang="en-US" dirty="0"/>
              <a:t>Deliver content through a variety of portals including in-person, online, digital games, and apps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1AF90C-61C4-8243-A1EA-F5B5E2182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9702"/>
            <a:ext cx="10515600" cy="1325563"/>
          </a:xfrm>
        </p:spPr>
        <p:txBody>
          <a:bodyPr/>
          <a:lstStyle/>
          <a:p>
            <a:r>
              <a:rPr lang="en-US" dirty="0"/>
              <a:t>World Class Teaching Goals</a:t>
            </a:r>
          </a:p>
        </p:txBody>
      </p:sp>
    </p:spTree>
    <p:extLst>
      <p:ext uri="{BB962C8B-B14F-4D97-AF65-F5344CB8AC3E}">
        <p14:creationId xmlns:p14="http://schemas.microsoft.com/office/powerpoint/2010/main" val="8897070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B15698B-E0C1-284C-A45C-8A9329ECC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E5E00-E487-EA4F-A2C4-4142D165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5" y="1825625"/>
            <a:ext cx="10762592" cy="4351338"/>
          </a:xfrm>
        </p:spPr>
        <p:txBody>
          <a:bodyPr/>
          <a:lstStyle/>
          <a:p>
            <a:r>
              <a:rPr lang="en-US" dirty="0"/>
              <a:t>Faculty who value community engagement and outreach efforts</a:t>
            </a:r>
          </a:p>
          <a:p>
            <a:r>
              <a:rPr lang="en-US" dirty="0"/>
              <a:t>A willingness to extend research into counties and communities </a:t>
            </a:r>
          </a:p>
          <a:p>
            <a:r>
              <a:rPr lang="en-US" dirty="0"/>
              <a:t>Faculty who recognize the importance of a “programmatic effect” </a:t>
            </a:r>
            <a:br>
              <a:rPr lang="en-US" dirty="0"/>
            </a:br>
            <a:r>
              <a:rPr lang="en-US" dirty="0"/>
              <a:t>(i.e., extending terminal publications)</a:t>
            </a:r>
          </a:p>
          <a:p>
            <a:r>
              <a:rPr lang="en-US" dirty="0"/>
              <a:t>Programs that are impactful, sustainable, and solve relevant problems</a:t>
            </a:r>
          </a:p>
          <a:p>
            <a:r>
              <a:rPr lang="en-US" dirty="0"/>
              <a:t>A strong, working relationship with stakeholders and constituents</a:t>
            </a:r>
          </a:p>
          <a:p>
            <a:r>
              <a:rPr lang="en-US" dirty="0"/>
              <a:t>A focused preparation program for Extension educators</a:t>
            </a:r>
          </a:p>
          <a:p>
            <a:r>
              <a:rPr lang="en-US" dirty="0"/>
              <a:t>A focus on the Scholarship of Application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E6B1D-D38B-FB4A-927E-A44C0698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67"/>
            <a:ext cx="10515600" cy="1325563"/>
          </a:xfrm>
        </p:spPr>
        <p:txBody>
          <a:bodyPr/>
          <a:lstStyle/>
          <a:p>
            <a:r>
              <a:rPr lang="en-US" dirty="0"/>
              <a:t>World Class Extension </a:t>
            </a:r>
          </a:p>
        </p:txBody>
      </p:sp>
    </p:spTree>
    <p:extLst>
      <p:ext uri="{BB962C8B-B14F-4D97-AF65-F5344CB8AC3E}">
        <p14:creationId xmlns:p14="http://schemas.microsoft.com/office/powerpoint/2010/main" val="2273718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CB15698B-E0C1-284C-A45C-8A9329ECC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E5E00-E487-EA4F-A2C4-4142D16531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215" y="1825625"/>
            <a:ext cx="10762592" cy="4351338"/>
          </a:xfrm>
        </p:spPr>
        <p:txBody>
          <a:bodyPr/>
          <a:lstStyle/>
          <a:p>
            <a:r>
              <a:rPr lang="en-US" dirty="0"/>
              <a:t>Extend each research study’s findings to the public where applicable </a:t>
            </a:r>
          </a:p>
          <a:p>
            <a:endParaRPr lang="en-US" dirty="0"/>
          </a:p>
          <a:p>
            <a:r>
              <a:rPr lang="en-US" dirty="0"/>
              <a:t>Establish strong working relations in all 77 counties</a:t>
            </a:r>
          </a:p>
          <a:p>
            <a:endParaRPr lang="en-US" dirty="0"/>
          </a:p>
          <a:p>
            <a:r>
              <a:rPr lang="en-US" dirty="0"/>
              <a:t>Create a nationally renowned nonformal preparation program</a:t>
            </a:r>
          </a:p>
          <a:p>
            <a:endParaRPr lang="en-US" dirty="0"/>
          </a:p>
          <a:p>
            <a:r>
              <a:rPr lang="en-US" dirty="0"/>
              <a:t>Develop and measure high-quality, problem-based programs and their impact on improving citizens’ overall wellbeing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4E6B1D-D38B-FB4A-927E-A44C0698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467"/>
            <a:ext cx="10515600" cy="1325563"/>
          </a:xfrm>
        </p:spPr>
        <p:txBody>
          <a:bodyPr/>
          <a:lstStyle/>
          <a:p>
            <a:r>
              <a:rPr lang="en-US" dirty="0"/>
              <a:t>World Class Extension Goals</a:t>
            </a:r>
          </a:p>
        </p:txBody>
      </p:sp>
    </p:spTree>
    <p:extLst>
      <p:ext uri="{BB962C8B-B14F-4D97-AF65-F5344CB8AC3E}">
        <p14:creationId xmlns:p14="http://schemas.microsoft.com/office/powerpoint/2010/main" val="18982309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E0E14BF-2AF4-1646-B456-3BFD129C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17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8D89-D888-AA48-90E8-B0386EBD8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97055" cy="4744993"/>
          </a:xfrm>
        </p:spPr>
        <p:txBody>
          <a:bodyPr>
            <a:normAutofit/>
          </a:bodyPr>
          <a:lstStyle/>
          <a:p>
            <a:r>
              <a:rPr lang="en-US" dirty="0"/>
              <a:t>Faculty who conduct relevant research to solve societal problems in Oklahoma, the United States, and across the world</a:t>
            </a:r>
          </a:p>
          <a:p>
            <a:r>
              <a:rPr lang="en-US" dirty="0"/>
              <a:t>Team-based, inter-, trans-, and multi-disciplinary collaboration, which includes the pairing of both social and technical sciences</a:t>
            </a:r>
          </a:p>
          <a:p>
            <a:r>
              <a:rPr lang="en-US" dirty="0"/>
              <a:t>Continuous stream of funding (both internal and external) to support faculty travel and graduate student stipends</a:t>
            </a:r>
          </a:p>
          <a:p>
            <a:r>
              <a:rPr lang="en-US" dirty="0"/>
              <a:t>A research profile that attracts additional, high-quality faculty scholars</a:t>
            </a:r>
          </a:p>
          <a:p>
            <a:r>
              <a:rPr lang="en-US" dirty="0"/>
              <a:t>Faculty with prolific research publication records </a:t>
            </a:r>
          </a:p>
          <a:p>
            <a:r>
              <a:rPr lang="en-US" dirty="0"/>
              <a:t>Faculty contributing to an established departmental research agenda</a:t>
            </a:r>
          </a:p>
          <a:p>
            <a:r>
              <a:rPr lang="en-US" dirty="0"/>
              <a:t>A focus on the Scholarship of Discovery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F66AF-AE26-7142-87CD-C6BD181D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12"/>
            <a:ext cx="10515600" cy="1325563"/>
          </a:xfrm>
        </p:spPr>
        <p:txBody>
          <a:bodyPr/>
          <a:lstStyle/>
          <a:p>
            <a:r>
              <a:rPr lang="en-US" dirty="0"/>
              <a:t>World Class Research</a:t>
            </a:r>
          </a:p>
        </p:txBody>
      </p:sp>
    </p:spTree>
    <p:extLst>
      <p:ext uri="{BB962C8B-B14F-4D97-AF65-F5344CB8AC3E}">
        <p14:creationId xmlns:p14="http://schemas.microsoft.com/office/powerpoint/2010/main" val="1865057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6E0E14BF-2AF4-1646-B456-3BFD129C1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17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798D89-D888-AA48-90E8-B0386EBD8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4"/>
            <a:ext cx="10597055" cy="4744993"/>
          </a:xfrm>
        </p:spPr>
        <p:txBody>
          <a:bodyPr>
            <a:normAutofit/>
          </a:bodyPr>
          <a:lstStyle/>
          <a:p>
            <a:r>
              <a:rPr lang="en-US" dirty="0"/>
              <a:t>Establish a sustainable, innovative, and impactful departmental research agenda</a:t>
            </a:r>
          </a:p>
          <a:p>
            <a:endParaRPr lang="en-US" sz="1100" dirty="0"/>
          </a:p>
          <a:p>
            <a:r>
              <a:rPr lang="en-US" dirty="0"/>
              <a:t>Create research studies that identify, address, and solve societal problems in agriculture </a:t>
            </a:r>
          </a:p>
          <a:p>
            <a:endParaRPr lang="en-US" sz="1100" dirty="0"/>
          </a:p>
          <a:p>
            <a:r>
              <a:rPr lang="en-US" dirty="0"/>
              <a:t>Establish a sustained level of funding to support high-impact research</a:t>
            </a:r>
          </a:p>
          <a:p>
            <a:endParaRPr lang="en-US" sz="1100" dirty="0"/>
          </a:p>
          <a:p>
            <a:r>
              <a:rPr lang="en-US" dirty="0"/>
              <a:t>Elevate the overall research profile of the department </a:t>
            </a:r>
          </a:p>
          <a:p>
            <a:endParaRPr lang="en-US" sz="1100" dirty="0"/>
          </a:p>
          <a:p>
            <a:r>
              <a:rPr lang="en-US" dirty="0"/>
              <a:t>Publish research in peer-reviewed journals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AFF66AF-AE26-7142-87CD-C6BD181D5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3612"/>
            <a:ext cx="10515600" cy="1325563"/>
          </a:xfrm>
        </p:spPr>
        <p:txBody>
          <a:bodyPr/>
          <a:lstStyle/>
          <a:p>
            <a:r>
              <a:rPr lang="en-US" dirty="0"/>
              <a:t>World Class Research Goals</a:t>
            </a:r>
          </a:p>
        </p:txBody>
      </p:sp>
    </p:spTree>
    <p:extLst>
      <p:ext uri="{BB962C8B-B14F-4D97-AF65-F5344CB8AC3E}">
        <p14:creationId xmlns:p14="http://schemas.microsoft.com/office/powerpoint/2010/main" val="27885148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449E4002-116A-52EE-8FB1-ED6B6B348E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473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6329C08-FA05-084B-923C-132CF8C7DD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  </a:t>
            </a:r>
          </a:p>
        </p:txBody>
      </p:sp>
      <p:pic>
        <p:nvPicPr>
          <p:cNvPr id="4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4FCC321E-C7BB-4749-8148-4B0CDA24D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78" y="4903510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D91B58-2E8E-F943-962A-A9638EA5F1B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Development of a 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23420073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171A2-55BB-065C-E1FA-3F7F53A2C1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9E6493FB-C652-8B4F-ACCB-43DD459B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620745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232316-69A8-6C5D-4BBA-4117821F12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3A0330-4A8A-64BB-5934-5941E30675B6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31950712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FDBE7A3-1FCD-4B41-B8C4-DDAA2784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klahoma State University's primary brand">
            <a:extLst>
              <a:ext uri="{FF2B5EF4-FFF2-40B4-BE49-F238E27FC236}">
                <a16:creationId xmlns:a16="http://schemas.microsoft.com/office/drawing/2014/main" id="{F55ADBAF-E915-114A-A5EC-E3A9E6CC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201"/>
            <a:ext cx="2458994" cy="12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9BD1A9-6989-9A48-B82D-C6C7067B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0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J. Shane Robinson, PhD</a:t>
            </a:r>
          </a:p>
          <a:p>
            <a:r>
              <a:rPr lang="en-US" dirty="0"/>
              <a:t>Candidate for the Department Head Position</a:t>
            </a:r>
          </a:p>
          <a:p>
            <a:r>
              <a:rPr lang="en-US" dirty="0"/>
              <a:t>Department of Agricultural Education, Communication and Leadership</a:t>
            </a:r>
          </a:p>
          <a:p>
            <a:r>
              <a:rPr lang="en-US" dirty="0"/>
              <a:t>Oklahoma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F0CDC-65DC-F14E-A658-0F57E329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1122363"/>
            <a:ext cx="10720552" cy="2387600"/>
          </a:xfrm>
        </p:spPr>
        <p:txBody>
          <a:bodyPr>
            <a:normAutofit/>
          </a:bodyPr>
          <a:lstStyle/>
          <a:p>
            <a:r>
              <a:rPr lang="en-US" dirty="0"/>
              <a:t>Background Information</a:t>
            </a:r>
          </a:p>
        </p:txBody>
      </p:sp>
    </p:spTree>
    <p:extLst>
      <p:ext uri="{BB962C8B-B14F-4D97-AF65-F5344CB8AC3E}">
        <p14:creationId xmlns:p14="http://schemas.microsoft.com/office/powerpoint/2010/main" val="36081370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6E8325-D418-2170-DDC0-7BED669566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441AEE2-2484-FE88-4EA8-203881AED5A6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6501781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BCB42B-A961-AC9D-B2D1-590804DA68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871364" y="39950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Consensus on research focus across the department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436B6F-117F-5E49-38DF-33C4D0B53813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1685192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78E5FD-3CC4-1AE6-C0AC-D284BD0AE7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2D99D12-E600-9041-970F-407069F9FC5A}"/>
              </a:ext>
            </a:extLst>
          </p:cNvPr>
          <p:cNvSpPr txBox="1"/>
          <p:nvPr/>
        </p:nvSpPr>
        <p:spPr>
          <a:xfrm>
            <a:off x="1414021" y="5254881"/>
            <a:ext cx="241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research objectives and aims that align with the President’s Strategic Plan and Priorities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871364" y="39950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Consensus on research focus across the department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0F0FB6-AB32-E7BB-8D8D-46F10362F310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12551385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D3A1C7B1-DAA3-CC16-085F-88438F5E4F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C676871-DAD2-DEEB-89A7-C077600F2ED0}"/>
              </a:ext>
            </a:extLst>
          </p:cNvPr>
          <p:cNvSpPr txBox="1"/>
          <p:nvPr/>
        </p:nvSpPr>
        <p:spPr>
          <a:xfrm>
            <a:off x="4317379" y="4608550"/>
            <a:ext cx="247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inter-, trans-, and multidisciplinary teams in each aim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9D12-E600-9041-970F-407069F9FC5A}"/>
              </a:ext>
            </a:extLst>
          </p:cNvPr>
          <p:cNvSpPr txBox="1"/>
          <p:nvPr/>
        </p:nvSpPr>
        <p:spPr>
          <a:xfrm>
            <a:off x="1414021" y="5254881"/>
            <a:ext cx="241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research objectives and aims that align with the President’s Strategic Plan and Priorities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871364" y="39950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Consensus on research focus across the department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378FA11-EB14-4805-991D-F6070D5A05DE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2700213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F380443E-5C9F-C610-4AEA-F0A411FAD7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AA9D8F7-F8B6-C07C-7F1E-6F7B2782BD13}"/>
              </a:ext>
            </a:extLst>
          </p:cNvPr>
          <p:cNvSpPr txBox="1"/>
          <p:nvPr/>
        </p:nvSpPr>
        <p:spPr>
          <a:xfrm>
            <a:off x="6863433" y="5226784"/>
            <a:ext cx="2415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a conceptual framework of the research agenda and priorities therein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08DDE36-0228-5A93-3100-FC35203ED316}"/>
              </a:ext>
            </a:extLst>
          </p:cNvPr>
          <p:cNvSpPr txBox="1"/>
          <p:nvPr/>
        </p:nvSpPr>
        <p:spPr>
          <a:xfrm>
            <a:off x="4317379" y="4608550"/>
            <a:ext cx="247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inter-, trans-, and multidisciplinary teams in each aim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9D12-E600-9041-970F-407069F9FC5A}"/>
              </a:ext>
            </a:extLst>
          </p:cNvPr>
          <p:cNvSpPr txBox="1"/>
          <p:nvPr/>
        </p:nvSpPr>
        <p:spPr>
          <a:xfrm>
            <a:off x="1414021" y="5254881"/>
            <a:ext cx="241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research objectives and aims that align with the President’s Strategic Plan and Priorities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871364" y="39950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Consensus on research focus across the department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9D5566-5A6E-F8A6-2A7D-FA25E06E7F0B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3138863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C3D869-DFCF-EEF1-3E2D-80EC0DF7D0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999EA32-FF88-AEAE-7876-22593F4955D9}"/>
              </a:ext>
            </a:extLst>
          </p:cNvPr>
          <p:cNvSpPr txBox="1"/>
          <p:nvPr/>
        </p:nvSpPr>
        <p:spPr>
          <a:xfrm>
            <a:off x="9279255" y="4241538"/>
            <a:ext cx="2415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the conceptual framework to guide grant and research productivity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7D1D96F-EB24-1CCC-4FE2-0145E6ED9E8A}"/>
              </a:ext>
            </a:extLst>
          </p:cNvPr>
          <p:cNvSpPr txBox="1"/>
          <p:nvPr/>
        </p:nvSpPr>
        <p:spPr>
          <a:xfrm>
            <a:off x="6863433" y="5226784"/>
            <a:ext cx="2415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a conceptual framework of the research agenda and priorities therein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C8B8870-6D73-2377-7B68-10D6B7A51B4A}"/>
              </a:ext>
            </a:extLst>
          </p:cNvPr>
          <p:cNvSpPr txBox="1"/>
          <p:nvPr/>
        </p:nvSpPr>
        <p:spPr>
          <a:xfrm>
            <a:off x="4317379" y="4608550"/>
            <a:ext cx="247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inter-, trans-, and multidisciplinary teams in each aim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9D12-E600-9041-970F-407069F9FC5A}"/>
              </a:ext>
            </a:extLst>
          </p:cNvPr>
          <p:cNvSpPr txBox="1"/>
          <p:nvPr/>
        </p:nvSpPr>
        <p:spPr>
          <a:xfrm>
            <a:off x="1414021" y="5254881"/>
            <a:ext cx="241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research objectives and aims that align with the President’s Strategic Plan and Priorities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871364" y="39950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Consensus on research focus across the department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0998F62-1058-6D4F-4518-F646B116D106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35944473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C2CB3D49-AE40-6C4F-9F3D-B5BFC3A53C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1" y="478030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9E6493FB-C652-8B4F-ACCB-43DD459BA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6844" y="2130165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D1DD56B-EDBA-5A48-BA68-8FFCC617EE0A}"/>
              </a:ext>
            </a:extLst>
          </p:cNvPr>
          <p:cNvSpPr txBox="1"/>
          <p:nvPr/>
        </p:nvSpPr>
        <p:spPr>
          <a:xfrm>
            <a:off x="8382482" y="1996617"/>
            <a:ext cx="2938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Solve relevant, agricultural problems in Oklahoma, the United States, and across the world with a focus on OSU’s Strategic Plan and Priorities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4BEA-F8B3-7442-BD09-3A70E4BED88E}"/>
              </a:ext>
            </a:extLst>
          </p:cNvPr>
          <p:cNvSpPr txBox="1"/>
          <p:nvPr/>
        </p:nvSpPr>
        <p:spPr>
          <a:xfrm>
            <a:off x="9279255" y="4241538"/>
            <a:ext cx="2415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Use the conceptual framework to guide grant and research productivity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76EBFE-F459-9574-13E8-D193B6D29DB0}"/>
              </a:ext>
            </a:extLst>
          </p:cNvPr>
          <p:cNvSpPr txBox="1"/>
          <p:nvPr/>
        </p:nvSpPr>
        <p:spPr>
          <a:xfrm>
            <a:off x="6863433" y="5226784"/>
            <a:ext cx="24158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a conceptual framework of the research agenda and priorities therein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BE586AF-8ADD-980F-30C5-C7DD8CD502C8}"/>
              </a:ext>
            </a:extLst>
          </p:cNvPr>
          <p:cNvSpPr txBox="1"/>
          <p:nvPr/>
        </p:nvSpPr>
        <p:spPr>
          <a:xfrm>
            <a:off x="4317379" y="4608550"/>
            <a:ext cx="24723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inter-, trans-, and multidisciplinary teams in each aim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9D12-E600-9041-970F-407069F9FC5A}"/>
              </a:ext>
            </a:extLst>
          </p:cNvPr>
          <p:cNvSpPr txBox="1"/>
          <p:nvPr/>
        </p:nvSpPr>
        <p:spPr>
          <a:xfrm>
            <a:off x="1414021" y="5254881"/>
            <a:ext cx="241582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Develop research objectives and aims that align with the President’s Strategic Plan and Priorities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871364" y="39950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Consensus on research focus across the department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2CA7FE-9B1A-111A-2947-41DD6CDD3B67}"/>
              </a:ext>
            </a:extLst>
          </p:cNvPr>
          <p:cNvSpPr txBox="1"/>
          <p:nvPr/>
        </p:nvSpPr>
        <p:spPr>
          <a:xfrm>
            <a:off x="1582783" y="2735281"/>
            <a:ext cx="24158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Identification of the commonalities within each workgroup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5852B7-F11F-CFD4-51F9-901B81AE50BE}"/>
              </a:ext>
            </a:extLst>
          </p:cNvPr>
          <p:cNvSpPr txBox="1"/>
          <p:nvPr/>
        </p:nvSpPr>
        <p:spPr>
          <a:xfrm>
            <a:off x="994953" y="1703992"/>
            <a:ext cx="25470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13220731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 descr="Oklahoma State University Priority Area cards.">
            <a:extLst>
              <a:ext uri="{FF2B5EF4-FFF2-40B4-BE49-F238E27FC236}">
                <a16:creationId xmlns:a16="http://schemas.microsoft.com/office/drawing/2014/main" id="{3963AC79-5032-0E6F-6C5F-86B937165E3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1583153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 descr="string rope cord cable line">
            <a:extLst>
              <a:ext uri="{FF2B5EF4-FFF2-40B4-BE49-F238E27FC236}">
                <a16:creationId xmlns:a16="http://schemas.microsoft.com/office/drawing/2014/main" id="{944763E6-74BD-2982-7409-3B958AA5B5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9" y="845408"/>
            <a:ext cx="12192000" cy="169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73DED23-FBB1-FF08-A14A-EA732DDA9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en-US" sz="4800" b="1" dirty="0"/>
              <a:t>Oklahoma State University Priority Areas</a:t>
            </a:r>
          </a:p>
        </p:txBody>
      </p:sp>
    </p:spTree>
    <p:extLst>
      <p:ext uri="{BB962C8B-B14F-4D97-AF65-F5344CB8AC3E}">
        <p14:creationId xmlns:p14="http://schemas.microsoft.com/office/powerpoint/2010/main" val="3272598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9B7FBAD3-3E20-864B-82AD-C54C8CE703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78" y="4903510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E5CC365E-B26B-6245-9A87-B5258D8930D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Recognizing Opportunities and Pursuing Excellence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123D06-B31F-4747-BEAD-8EF0C884D7A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ROPE</a:t>
            </a:r>
          </a:p>
        </p:txBody>
      </p:sp>
    </p:spTree>
    <p:extLst>
      <p:ext uri="{BB962C8B-B14F-4D97-AF65-F5344CB8AC3E}">
        <p14:creationId xmlns:p14="http://schemas.microsoft.com/office/powerpoint/2010/main" val="7891614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0C703C-4F4B-CDBA-6637-AE5E1D13D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25473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BEDBF449-DA19-6481-B194-60545FD47A8B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1278" y="4903510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FAB51A1-2949-16AA-C728-EEE7370829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1599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/>
              <a:t>Hitching our Wagon to Existing Models of Excellence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582065E-667D-25F5-90AA-4B56C9F3840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Potential Partners</a:t>
            </a:r>
          </a:p>
        </p:txBody>
      </p:sp>
    </p:spTree>
    <p:extLst>
      <p:ext uri="{BB962C8B-B14F-4D97-AF65-F5344CB8AC3E}">
        <p14:creationId xmlns:p14="http://schemas.microsoft.com/office/powerpoint/2010/main" val="823599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he state of Oklahoma road map.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r="400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751880"/>
            <a:ext cx="7024744" cy="1143000"/>
          </a:xfrm>
        </p:spPr>
        <p:txBody>
          <a:bodyPr/>
          <a:lstStyle/>
          <a:p>
            <a:r>
              <a:rPr lang="en-US" dirty="0"/>
              <a:t>Hollis, OK</a:t>
            </a:r>
          </a:p>
        </p:txBody>
      </p:sp>
    </p:spTree>
    <p:extLst>
      <p:ext uri="{BB962C8B-B14F-4D97-AF65-F5344CB8AC3E}">
        <p14:creationId xmlns:p14="http://schemas.microsoft.com/office/powerpoint/2010/main" val="24474410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CCF0A2F-0B66-2F43-9FBF-19CA65CB18F0}"/>
              </a:ext>
            </a:extLst>
          </p:cNvPr>
          <p:cNvSpPr txBox="1">
            <a:spLocks/>
          </p:cNvSpPr>
          <p:nvPr/>
        </p:nvSpPr>
        <p:spPr>
          <a:xfrm>
            <a:off x="8130746" y="4236174"/>
            <a:ext cx="3903423" cy="2586924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u="sng" dirty="0"/>
              <a:t>Part 3: Rural Renewal Symposium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Connect researchers, students, and community members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Award an annual Rural Renewal Research prize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Award an annual Rural Renewal Citizenship prize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Late October to early November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11A42C-E557-B644-86CE-9188A5B39109}"/>
              </a:ext>
            </a:extLst>
          </p:cNvPr>
          <p:cNvSpPr txBox="1"/>
          <p:nvPr/>
        </p:nvSpPr>
        <p:spPr>
          <a:xfrm>
            <a:off x="8135988" y="4236174"/>
            <a:ext cx="3898182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Part 3: Rural Renewal Symposium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DBF63D84-2E34-E74D-8B71-8C9DF2799752}"/>
              </a:ext>
            </a:extLst>
          </p:cNvPr>
          <p:cNvSpPr txBox="1">
            <a:spLocks/>
          </p:cNvSpPr>
          <p:nvPr/>
        </p:nvSpPr>
        <p:spPr>
          <a:xfrm>
            <a:off x="4180702" y="4328028"/>
            <a:ext cx="3892941" cy="2495069"/>
          </a:xfrm>
          <a:prstGeom prst="rect">
            <a:avLst/>
          </a:prstGeom>
          <a:ln>
            <a:solidFill>
              <a:schemeClr val="accent2"/>
            </a:solidFill>
          </a:ln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b="1" u="sng" dirty="0"/>
              <a:t>Part 2: Rural Scholars Program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i="1" dirty="0"/>
              <a:t>Developing Rural Scholars for Civic and Community Engagement </a:t>
            </a:r>
            <a:r>
              <a:rPr lang="en-US" dirty="0"/>
              <a:t>– a 16-week course taught in Spring semesters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/>
              <a:t>10-week immersive summer research and service experiences in targeted rural communities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B45C318-B4FE-E245-9026-3A5A619E40E4}"/>
              </a:ext>
            </a:extLst>
          </p:cNvPr>
          <p:cNvSpPr txBox="1"/>
          <p:nvPr/>
        </p:nvSpPr>
        <p:spPr>
          <a:xfrm>
            <a:off x="4180703" y="4236174"/>
            <a:ext cx="3898181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</a:rPr>
              <a:t>Part 2: Rural Scholars Program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F7F625A-0B63-5543-9F6C-3FAE9740EF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5691" y="4229200"/>
            <a:ext cx="3960526" cy="2593898"/>
          </a:xfrm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b="1" u="sng" dirty="0"/>
              <a:t>Part 1: Seed Projects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Solicit seed grants each fall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Scientists must visit communities prior to submitting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dirty="0"/>
              <a:t>Community and scientific committees select finalists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057753-6508-C746-90B6-F1D1E542CDA2}"/>
              </a:ext>
            </a:extLst>
          </p:cNvPr>
          <p:cNvSpPr txBox="1"/>
          <p:nvPr/>
        </p:nvSpPr>
        <p:spPr>
          <a:xfrm>
            <a:off x="152589" y="4236174"/>
            <a:ext cx="3971007" cy="40011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2"/>
                </a:solidFill>
                <a:effectLst>
                  <a:outerShdw dist="127000" dir="11700000" sx="4000" sy="4000" algn="ctr" rotWithShape="0">
                    <a:srgbClr val="000000"/>
                  </a:outerShdw>
                  <a:reflection endPos="0" dist="50800" dir="5400000" sy="-100000" algn="bl" rotWithShape="0"/>
                </a:effectLst>
              </a:rPr>
              <a:t>Part 1: Seed Projects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83BB7603-473F-204E-B211-B6FF89BE9D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3634141" y="3753544"/>
            <a:ext cx="575033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C18C8E5E-A197-E340-9224-222A2ADCD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 flipV="1">
            <a:off x="3644773" y="2989383"/>
            <a:ext cx="0" cy="764162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57CD5E0C-3969-FC49-86DD-A27C6EA5D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>
            <a:off x="1338372" y="1270018"/>
            <a:ext cx="4921420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1BBBD2EC-65BB-0D4A-875D-F22D689E2F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55" idx="0"/>
          </p:cNvCxnSpPr>
          <p:nvPr/>
        </p:nvCxnSpPr>
        <p:spPr>
          <a:xfrm>
            <a:off x="1349004" y="1270018"/>
            <a:ext cx="0" cy="628015"/>
          </a:xfrm>
          <a:prstGeom prst="line">
            <a:avLst/>
          </a:prstGeom>
          <a:ln w="381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049F58DE-413E-CB43-8ECB-A9ACADEC4D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  <a:endCxn id="57" idx="0"/>
          </p:cNvCxnSpPr>
          <p:nvPr/>
        </p:nvCxnSpPr>
        <p:spPr>
          <a:xfrm flipH="1">
            <a:off x="6254475" y="1270018"/>
            <a:ext cx="5560" cy="391085"/>
          </a:xfrm>
          <a:prstGeom prst="line">
            <a:avLst/>
          </a:prstGeom>
          <a:ln w="38100">
            <a:solidFill>
              <a:schemeClr val="tx1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3178628-1743-AA4C-A551-F8C446674609}"/>
              </a:ext>
            </a:extLst>
          </p:cNvPr>
          <p:cNvSpPr txBox="1"/>
          <p:nvPr/>
        </p:nvSpPr>
        <p:spPr>
          <a:xfrm>
            <a:off x="152590" y="3549189"/>
            <a:ext cx="20756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To learn more, visit: </a:t>
            </a:r>
          </a:p>
          <a:p>
            <a:r>
              <a:rPr lang="en-US" sz="1400" dirty="0"/>
              <a:t>ruralrenewal.okstate.edu  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EF6151D-EB2E-9345-9130-CCEC3ACB830F}"/>
              </a:ext>
            </a:extLst>
          </p:cNvPr>
          <p:cNvSpPr txBox="1"/>
          <p:nvPr/>
        </p:nvSpPr>
        <p:spPr>
          <a:xfrm>
            <a:off x="5598489" y="3479087"/>
            <a:ext cx="15750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Resilience building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10FACD43-2072-7646-8F2D-6D3C286DAC4B}"/>
              </a:ext>
            </a:extLst>
          </p:cNvPr>
          <p:cNvSpPr txBox="1"/>
          <p:nvPr/>
        </p:nvSpPr>
        <p:spPr>
          <a:xfrm>
            <a:off x="9405743" y="642107"/>
            <a:ext cx="1847408" cy="3323987"/>
          </a:xfrm>
          <a:prstGeom prst="rect">
            <a:avLst/>
          </a:prstGeom>
          <a:solidFill>
            <a:schemeClr val="accent2">
              <a:lumMod val="75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350" indent="-6350" algn="ctr"/>
            <a:r>
              <a:rPr lang="en-US" sz="1400" b="1" dirty="0">
                <a:solidFill>
                  <a:schemeClr val="bg1"/>
                </a:solidFill>
              </a:rPr>
              <a:t>Livelihood outcomes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Reduced vulnerability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Increased health and well-being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Strengthened relationships and institutions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Better job and educational opportunities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Improved food and water security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1"/>
                </a:solidFill>
              </a:rPr>
              <a:t>Enhanced natural resource base</a:t>
            </a:r>
          </a:p>
        </p:txBody>
      </p:sp>
      <p:sp>
        <p:nvSpPr>
          <p:cNvPr id="70" name="Right Arrow 69" descr="Right arrow.">
            <a:extLst>
              <a:ext uri="{FF2B5EF4-FFF2-40B4-BE49-F238E27FC236}">
                <a16:creationId xmlns:a16="http://schemas.microsoft.com/office/drawing/2014/main" id="{3200DE8E-13CC-414B-894E-C6DC76A4A0D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8830255" y="1987757"/>
            <a:ext cx="498215" cy="32094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904DADF-AE04-7B4D-8815-CFE5010B7070}"/>
              </a:ext>
            </a:extLst>
          </p:cNvPr>
          <p:cNvSpPr txBox="1"/>
          <p:nvPr/>
        </p:nvSpPr>
        <p:spPr>
          <a:xfrm>
            <a:off x="7489528" y="1209210"/>
            <a:ext cx="1257679" cy="203132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6350" indent="-6350"/>
            <a:r>
              <a:rPr lang="en-US" sz="1400" b="1" dirty="0"/>
              <a:t>Livelihood strategies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/>
              <a:t>Natural resource based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/>
              <a:t>Non-natural resource based</a:t>
            </a:r>
          </a:p>
          <a:p>
            <a:pPr marL="174625" indent="-117475">
              <a:buFont typeface="Arial" panose="020B0604020202020204" pitchFamily="34" charset="0"/>
              <a:buChar char="•"/>
            </a:pPr>
            <a:r>
              <a:rPr lang="en-US" sz="1400" dirty="0"/>
              <a:t>Migration </a:t>
            </a:r>
          </a:p>
        </p:txBody>
      </p:sp>
      <p:sp>
        <p:nvSpPr>
          <p:cNvPr id="69" name="Right Arrow 68" descr="Right arrow.">
            <a:extLst>
              <a:ext uri="{FF2B5EF4-FFF2-40B4-BE49-F238E27FC236}">
                <a16:creationId xmlns:a16="http://schemas.microsoft.com/office/drawing/2014/main" id="{BFFCF912-BA66-E948-B0FC-2D859BBF6A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6915701" y="1987757"/>
            <a:ext cx="498215" cy="32094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3C4B1C7-11B4-F440-8EFA-E040B86C234D}"/>
              </a:ext>
            </a:extLst>
          </p:cNvPr>
          <p:cNvSpPr txBox="1"/>
          <p:nvPr/>
        </p:nvSpPr>
        <p:spPr>
          <a:xfrm rot="3287849">
            <a:off x="6327866" y="1944894"/>
            <a:ext cx="74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Policies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55FAC22-F59A-AE4F-AA64-52B43D543BB8}"/>
              </a:ext>
            </a:extLst>
          </p:cNvPr>
          <p:cNvSpPr txBox="1"/>
          <p:nvPr/>
        </p:nvSpPr>
        <p:spPr>
          <a:xfrm rot="18242208">
            <a:off x="5251936" y="1981541"/>
            <a:ext cx="10370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Institutions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3B5E099-23F4-594E-AA1F-8FF2E195412A}"/>
              </a:ext>
            </a:extLst>
          </p:cNvPr>
          <p:cNvSpPr txBox="1"/>
          <p:nvPr/>
        </p:nvSpPr>
        <p:spPr>
          <a:xfrm>
            <a:off x="5825548" y="2654398"/>
            <a:ext cx="910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Processes</a:t>
            </a:r>
          </a:p>
        </p:txBody>
      </p:sp>
      <p:sp>
        <p:nvSpPr>
          <p:cNvPr id="57" name="Isosceles Triangle 3" descr="Institutions, Policies, Processes triangle.">
            <a:extLst>
              <a:ext uri="{FF2B5EF4-FFF2-40B4-BE49-F238E27FC236}">
                <a16:creationId xmlns:a16="http://schemas.microsoft.com/office/drawing/2014/main" id="{3FCD7223-B529-2D4A-80E2-8766A1264056}"/>
              </a:ext>
            </a:extLst>
          </p:cNvPr>
          <p:cNvSpPr>
            <a:spLocks/>
          </p:cNvSpPr>
          <p:nvPr/>
        </p:nvSpPr>
        <p:spPr>
          <a:xfrm>
            <a:off x="5598128" y="1661105"/>
            <a:ext cx="1323813" cy="1018883"/>
          </a:xfrm>
          <a:prstGeom prst="triangle">
            <a:avLst>
              <a:gd name="adj" fmla="val 49580"/>
            </a:avLst>
          </a:prstGeom>
          <a:solidFill>
            <a:srgbClr val="EC7C2F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Left-Right Arrow 62">
            <a:extLst>
              <a:ext uri="{FF2B5EF4-FFF2-40B4-BE49-F238E27FC236}">
                <a16:creationId xmlns:a16="http://schemas.microsoft.com/office/drawing/2014/main" id="{F4A3B5CA-B518-6942-AE2C-6C530A4FD2DD}"/>
              </a:ext>
            </a:extLst>
          </p:cNvPr>
          <p:cNvSpPr/>
          <p:nvPr/>
        </p:nvSpPr>
        <p:spPr>
          <a:xfrm>
            <a:off x="4589902" y="1956373"/>
            <a:ext cx="961408" cy="318401"/>
          </a:xfrm>
          <a:prstGeom prst="leftRightArrow">
            <a:avLst/>
          </a:prstGeom>
          <a:solidFill>
            <a:schemeClr val="bg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b="1" dirty="0">
                <a:solidFill>
                  <a:schemeClr val="bg1"/>
                </a:solidFill>
              </a:rPr>
              <a:t>Influence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42D822AE-7C5B-0F4F-AAC6-B3EC539ADFB4}"/>
              </a:ext>
            </a:extLst>
          </p:cNvPr>
          <p:cNvSpPr txBox="1"/>
          <p:nvPr/>
        </p:nvSpPr>
        <p:spPr>
          <a:xfrm>
            <a:off x="2335309" y="2366944"/>
            <a:ext cx="65434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Political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C2DF371-C591-1244-B8C4-76114CFCB878}"/>
              </a:ext>
            </a:extLst>
          </p:cNvPr>
          <p:cNvSpPr txBox="1"/>
          <p:nvPr/>
        </p:nvSpPr>
        <p:spPr>
          <a:xfrm>
            <a:off x="2847087" y="2964143"/>
            <a:ext cx="52610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Social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539AD98-7BBD-8649-8BCE-F9AF6B925B36}"/>
              </a:ext>
            </a:extLst>
          </p:cNvPr>
          <p:cNvSpPr txBox="1"/>
          <p:nvPr/>
        </p:nvSpPr>
        <p:spPr>
          <a:xfrm>
            <a:off x="3935507" y="2964143"/>
            <a:ext cx="6094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Human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48164CA-7EEA-CE4F-91D1-E3A9A21BD2A4}"/>
              </a:ext>
            </a:extLst>
          </p:cNvPr>
          <p:cNvSpPr txBox="1"/>
          <p:nvPr/>
        </p:nvSpPr>
        <p:spPr>
          <a:xfrm>
            <a:off x="4339609" y="2368905"/>
            <a:ext cx="70243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Financial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EE0B588F-117C-A749-A793-7FC25B56A033}"/>
              </a:ext>
            </a:extLst>
          </p:cNvPr>
          <p:cNvSpPr txBox="1"/>
          <p:nvPr/>
        </p:nvSpPr>
        <p:spPr>
          <a:xfrm>
            <a:off x="4181170" y="1654918"/>
            <a:ext cx="45878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Built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54DD09E3-E96C-4D44-A70A-EE67DFEF6DC1}"/>
              </a:ext>
            </a:extLst>
          </p:cNvPr>
          <p:cNvSpPr txBox="1"/>
          <p:nvPr/>
        </p:nvSpPr>
        <p:spPr>
          <a:xfrm>
            <a:off x="3353169" y="1345174"/>
            <a:ext cx="6254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Natural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B3E07DFA-6814-9D41-9C15-D3EBCD8A9CBF}"/>
              </a:ext>
            </a:extLst>
          </p:cNvPr>
          <p:cNvSpPr txBox="1"/>
          <p:nvPr/>
        </p:nvSpPr>
        <p:spPr>
          <a:xfrm>
            <a:off x="2467962" y="1668872"/>
            <a:ext cx="64953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Cultural</a:t>
            </a:r>
          </a:p>
        </p:txBody>
      </p:sp>
      <p:sp>
        <p:nvSpPr>
          <p:cNvPr id="76" name="Heptagon 75" descr="Community Capitals hexagon.">
            <a:extLst>
              <a:ext uri="{FF2B5EF4-FFF2-40B4-BE49-F238E27FC236}">
                <a16:creationId xmlns:a16="http://schemas.microsoft.com/office/drawing/2014/main" id="{7516923C-A745-CA46-86C5-664D887407C1}"/>
              </a:ext>
            </a:extLst>
          </p:cNvPr>
          <p:cNvSpPr/>
          <p:nvPr/>
        </p:nvSpPr>
        <p:spPr>
          <a:xfrm>
            <a:off x="2947572" y="1595602"/>
            <a:ext cx="1404000" cy="1404000"/>
          </a:xfrm>
          <a:prstGeom prst="heptagon">
            <a:avLst/>
          </a:prstGeom>
          <a:solidFill>
            <a:srgbClr val="EC7C2F"/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797F8EF-92C3-C341-B988-765D306AEEFB}"/>
              </a:ext>
            </a:extLst>
          </p:cNvPr>
          <p:cNvSpPr txBox="1"/>
          <p:nvPr/>
        </p:nvSpPr>
        <p:spPr>
          <a:xfrm>
            <a:off x="2982203" y="2007991"/>
            <a:ext cx="1313345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Community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capitals</a:t>
            </a:r>
          </a:p>
        </p:txBody>
      </p:sp>
      <p:sp>
        <p:nvSpPr>
          <p:cNvPr id="72" name="Right Arrow 71" descr="Right arrow.">
            <a:extLst>
              <a:ext uri="{FF2B5EF4-FFF2-40B4-BE49-F238E27FC236}">
                <a16:creationId xmlns:a16="http://schemas.microsoft.com/office/drawing/2014/main" id="{246995E5-D245-0447-9AEB-78F3651911A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/>
          <p:nvPr/>
        </p:nvSpPr>
        <p:spPr>
          <a:xfrm>
            <a:off x="2093776" y="1987757"/>
            <a:ext cx="498215" cy="320948"/>
          </a:xfrm>
          <a:prstGeom prst="rightArrow">
            <a:avLst/>
          </a:prstGeom>
          <a:solidFill>
            <a:schemeClr val="bg1">
              <a:lumMod val="50000"/>
            </a:schemeClr>
          </a:solidFill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C693B0B0-665D-234A-9687-925A2851B1E2}"/>
              </a:ext>
            </a:extLst>
          </p:cNvPr>
          <p:cNvSpPr txBox="1"/>
          <p:nvPr/>
        </p:nvSpPr>
        <p:spPr>
          <a:xfrm>
            <a:off x="680362" y="1898033"/>
            <a:ext cx="1337283" cy="7386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317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Vulnerabilities</a:t>
            </a:r>
          </a:p>
          <a:p>
            <a:pPr marL="115888" indent="-115888" algn="ctr">
              <a:buFont typeface="Arial" panose="020B0604020202020204" pitchFamily="34" charset="0"/>
              <a:buChar char="•"/>
            </a:pPr>
            <a:r>
              <a:rPr lang="en-US" sz="1400" dirty="0"/>
              <a:t>Trends</a:t>
            </a:r>
          </a:p>
          <a:p>
            <a:pPr marL="115888" indent="-115888" algn="ctr">
              <a:buFont typeface="Arial" panose="020B0604020202020204" pitchFamily="34" charset="0"/>
              <a:buChar char="•"/>
            </a:pPr>
            <a:r>
              <a:rPr lang="en-US" sz="1400" dirty="0"/>
              <a:t>Shocks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3CBC64-63BB-C142-825C-F70AC9C5D8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902"/>
            <a:ext cx="9144000" cy="683083"/>
          </a:xfrm>
        </p:spPr>
        <p:txBody>
          <a:bodyPr>
            <a:normAutofit/>
          </a:bodyPr>
          <a:lstStyle/>
          <a:p>
            <a:r>
              <a:rPr lang="en-US" sz="1800" b="1" dirty="0">
                <a:latin typeface="Aharoni" panose="020F0502020204030204" pitchFamily="34" charset="0"/>
                <a:cs typeface="Aharoni" panose="020F0502020204030204" pitchFamily="34" charset="0"/>
              </a:rPr>
              <a:t>Equipping Students to Address Wicked Problems in Rural Communities</a:t>
            </a:r>
            <a:br>
              <a:rPr lang="en-US" sz="1800" b="1" dirty="0">
                <a:latin typeface="Aharoni" panose="020F0502020204030204" pitchFamily="34" charset="0"/>
                <a:cs typeface="Aharoni" panose="020F0502020204030204" pitchFamily="34" charset="0"/>
              </a:rPr>
            </a:br>
            <a:r>
              <a:rPr lang="en-US" sz="1400" dirty="0">
                <a:latin typeface="+mn-lt"/>
                <a:cs typeface="Aharoni" panose="020F0502020204030204" pitchFamily="34" charset="0"/>
              </a:rPr>
              <a:t>J. Shane Robinson, Tyson E. Ochsner, Paul Weckler, Mark Woodring</a:t>
            </a:r>
            <a:r>
              <a:rPr lang="en-US" sz="1400" dirty="0">
                <a:effectLst/>
                <a:latin typeface="+mn-lt"/>
                <a:cs typeface="Aharoni" panose="020F0502020204030204" pitchFamily="34" charset="0"/>
              </a:rPr>
              <a:t> </a:t>
            </a:r>
            <a:endParaRPr lang="en-US" sz="1400" dirty="0">
              <a:latin typeface="+mn-lt"/>
              <a:cs typeface="Aharoni" panose="020F0502020204030204" pitchFamily="34" charset="0"/>
            </a:endParaRPr>
          </a:p>
        </p:txBody>
      </p:sp>
      <p:pic>
        <p:nvPicPr>
          <p:cNvPr id="5" name="Picture 2" descr="OSU Rural Renewal Initiative logo.">
            <a:extLst>
              <a:ext uri="{FF2B5EF4-FFF2-40B4-BE49-F238E27FC236}">
                <a16:creationId xmlns:a16="http://schemas.microsoft.com/office/drawing/2014/main" id="{6BE46550-0DCD-5848-9818-4EC55DF7A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58" y="89796"/>
            <a:ext cx="2047478" cy="478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39248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OTC Technology Commercialization Process Chart.">
            <a:extLst>
              <a:ext uri="{FF2B5EF4-FFF2-40B4-BE49-F238E27FC236}">
                <a16:creationId xmlns:a16="http://schemas.microsoft.com/office/drawing/2014/main" id="{89839F1D-4E8E-9ABE-ACC7-5BCF17432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348" y="2262320"/>
            <a:ext cx="6300652" cy="4726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06DE7C-4B72-0CF8-8928-F9F1C7059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4688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31661A-B24B-4822-6FCF-89F8A45CAE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1004" y="2091477"/>
            <a:ext cx="9278550" cy="461412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Technology Hub for High-Tech, Startup Companies</a:t>
            </a:r>
          </a:p>
          <a:p>
            <a:endParaRPr lang="en-US" sz="1600" dirty="0"/>
          </a:p>
          <a:p>
            <a:r>
              <a:rPr lang="en-US" dirty="0"/>
              <a:t>Transfer technology, knowledge, and </a:t>
            </a:r>
            <a:br>
              <a:rPr lang="en-US" dirty="0"/>
            </a:br>
            <a:r>
              <a:rPr lang="en-US" dirty="0"/>
              <a:t>discoveries to the general public.</a:t>
            </a:r>
          </a:p>
          <a:p>
            <a:endParaRPr lang="en-US" sz="1600" dirty="0"/>
          </a:p>
          <a:p>
            <a:r>
              <a:rPr lang="en-US" b="1" u="sng" dirty="0"/>
              <a:t>Mission</a:t>
            </a:r>
            <a:r>
              <a:rPr lang="en-US" b="1" dirty="0"/>
              <a:t>:</a:t>
            </a:r>
            <a:r>
              <a:rPr lang="en-US" dirty="0"/>
              <a:t> To create an environment </a:t>
            </a:r>
            <a:br>
              <a:rPr lang="en-US" dirty="0"/>
            </a:br>
            <a:r>
              <a:rPr lang="en-US" dirty="0"/>
              <a:t>that stimulates innovation, attracts </a:t>
            </a:r>
            <a:br>
              <a:rPr lang="en-US" dirty="0"/>
            </a:br>
            <a:r>
              <a:rPr lang="en-US" dirty="0"/>
              <a:t>and builds corporations, and drives </a:t>
            </a:r>
            <a:br>
              <a:rPr lang="en-US" dirty="0"/>
            </a:br>
            <a:r>
              <a:rPr lang="en-US" dirty="0"/>
              <a:t>mutually beneficial engagements </a:t>
            </a:r>
            <a:br>
              <a:rPr lang="en-US" dirty="0"/>
            </a:br>
            <a:r>
              <a:rPr lang="en-US" dirty="0"/>
              <a:t>between OSU and industry, </a:t>
            </a:r>
            <a:br>
              <a:rPr lang="en-US" dirty="0"/>
            </a:br>
            <a:r>
              <a:rPr lang="en-US" dirty="0"/>
              <a:t>resulting in accelerated economic </a:t>
            </a:r>
            <a:br>
              <a:rPr lang="en-US" dirty="0"/>
            </a:br>
            <a:r>
              <a:rPr lang="en-US" dirty="0"/>
              <a:t>development and diversification. </a:t>
            </a:r>
          </a:p>
          <a:p>
            <a:endParaRPr lang="en-US" sz="1600" dirty="0"/>
          </a:p>
          <a:p>
            <a:r>
              <a:rPr lang="en-US" dirty="0"/>
              <a:t>EX: Community Food Systems, Rural Health</a:t>
            </a:r>
          </a:p>
          <a:p>
            <a:endParaRPr lang="en-US" sz="16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2215B0-BB19-D281-33FA-E86C447A2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OSU Innovation Park</a:t>
            </a:r>
          </a:p>
        </p:txBody>
      </p:sp>
    </p:spTree>
    <p:extLst>
      <p:ext uri="{BB962C8B-B14F-4D97-AF65-F5344CB8AC3E}">
        <p14:creationId xmlns:p14="http://schemas.microsoft.com/office/powerpoint/2010/main" val="34262535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vertical rope strand.">
            <a:extLst>
              <a:ext uri="{FF2B5EF4-FFF2-40B4-BE49-F238E27FC236}">
                <a16:creationId xmlns:a16="http://schemas.microsoft.com/office/drawing/2014/main" id="{243F7A52-5936-36DB-FDCF-F62D2BD80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23914807" y="-19541673"/>
            <a:ext cx="50800000" cy="508000"/>
          </a:xfrm>
          <a:prstGeom prst="rect">
            <a:avLst/>
          </a:prstGeom>
        </p:spPr>
      </p:pic>
      <p:pic>
        <p:nvPicPr>
          <p:cNvPr id="1026" name="Picture 2" descr="750+ Rope Pictures [HD] | Download Free Images on Unsplash">
            <a:extLst>
              <a:ext uri="{FF2B5EF4-FFF2-40B4-BE49-F238E27FC236}">
                <a16:creationId xmlns:a16="http://schemas.microsoft.com/office/drawing/2014/main" id="{9E6493FB-C652-8B4F-ACCB-43DD459BA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505" y="3016651"/>
            <a:ext cx="3327400" cy="187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9141BEB-E4A2-72E6-8B71-D4A1F9963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5538797" y="27048899"/>
            <a:ext cx="50800000" cy="50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DC3D38-4502-342C-E0B5-44966EA61B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645684" y="5828586"/>
            <a:ext cx="50800000" cy="50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F1F7D4E-E7DD-A803-17F7-7C04C457E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970" y="1673532"/>
            <a:ext cx="50800000" cy="50800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5F53345A-F80B-BECB-CB53-9A7886F94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87236" y="5780597"/>
            <a:ext cx="3463915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9C6C909-0018-4FFF-1C9B-C8157A235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799796" y="-1"/>
            <a:ext cx="3463915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E06AE6B6-E471-E79E-F76B-E5A34F25F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873504" y="5650662"/>
            <a:ext cx="3463915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336949-393D-E208-8B52-E74BAFFF76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0"/>
            <a:ext cx="2415821" cy="229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E2B440-D024-FD4C-903A-02E715DB764A}"/>
              </a:ext>
            </a:extLst>
          </p:cNvPr>
          <p:cNvSpPr txBox="1"/>
          <p:nvPr/>
        </p:nvSpPr>
        <p:spPr>
          <a:xfrm>
            <a:off x="425986" y="3647293"/>
            <a:ext cx="2196758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Identification of the commonalities within each workgroup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0920CB8-032A-B941-82E1-FAF069BDB46E}"/>
              </a:ext>
            </a:extLst>
          </p:cNvPr>
          <p:cNvSpPr txBox="1"/>
          <p:nvPr/>
        </p:nvSpPr>
        <p:spPr>
          <a:xfrm>
            <a:off x="321282" y="5635854"/>
            <a:ext cx="2415822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Consensus on research foci across the department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99D12-E600-9041-970F-407069F9FC5A}"/>
              </a:ext>
            </a:extLst>
          </p:cNvPr>
          <p:cNvSpPr txBox="1"/>
          <p:nvPr/>
        </p:nvSpPr>
        <p:spPr>
          <a:xfrm>
            <a:off x="3951977" y="5635854"/>
            <a:ext cx="2932094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 research objectives and aims that align with the President’s Strategic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2397B4-FAA5-3242-B6F2-17EA976F45A4}"/>
              </a:ext>
            </a:extLst>
          </p:cNvPr>
          <p:cNvSpPr txBox="1"/>
          <p:nvPr/>
        </p:nvSpPr>
        <p:spPr>
          <a:xfrm>
            <a:off x="8180913" y="5774354"/>
            <a:ext cx="346391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 inter-, trans-, and multidisciplinary teams in each aim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6B42B-E974-E845-8F4C-9AD3423DD93D}"/>
              </a:ext>
            </a:extLst>
          </p:cNvPr>
          <p:cNvSpPr txBox="1"/>
          <p:nvPr/>
        </p:nvSpPr>
        <p:spPr>
          <a:xfrm>
            <a:off x="8180913" y="3640079"/>
            <a:ext cx="3463916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Develop a Conceptual Framework to guide the research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24BEA-F8B3-7442-BD09-3A70E4BED88E}"/>
              </a:ext>
            </a:extLst>
          </p:cNvPr>
          <p:cNvSpPr txBox="1"/>
          <p:nvPr/>
        </p:nvSpPr>
        <p:spPr>
          <a:xfrm>
            <a:off x="8170670" y="1507442"/>
            <a:ext cx="3474159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Use the conceptual framework to guide grant and research productivity 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0F73391-D41D-5A43-82F1-F0D97A531571}"/>
              </a:ext>
            </a:extLst>
          </p:cNvPr>
          <p:cNvSpPr txBox="1"/>
          <p:nvPr/>
        </p:nvSpPr>
        <p:spPr>
          <a:xfrm>
            <a:off x="3951976" y="1465568"/>
            <a:ext cx="2932095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Solve relevant problems in Oklahoma, the United States,</a:t>
            </a:r>
            <a:br>
              <a:rPr lang="en-US" dirty="0"/>
            </a:br>
            <a:r>
              <a:rPr lang="en-US" dirty="0"/>
              <a:t> and across the world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5A34F7-8E23-0341-B215-63D62B7A35F9}"/>
              </a:ext>
            </a:extLst>
          </p:cNvPr>
          <p:cNvSpPr txBox="1"/>
          <p:nvPr/>
        </p:nvSpPr>
        <p:spPr>
          <a:xfrm>
            <a:off x="462046" y="1465568"/>
            <a:ext cx="2234367" cy="923330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Departmental Mission and Vision Statements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B01586-FEE3-674F-AC51-950B5D0A2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76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Departmental Research Agenda</a:t>
            </a:r>
          </a:p>
        </p:txBody>
      </p:sp>
    </p:spTree>
    <p:extLst>
      <p:ext uri="{BB962C8B-B14F-4D97-AF65-F5344CB8AC3E}">
        <p14:creationId xmlns:p14="http://schemas.microsoft.com/office/powerpoint/2010/main" val="783468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-3.00325 1.48148E-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16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42 2.96296E-6 L 2.99662 0.00648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10" y="32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4 0.0037 L 0.0004 5.34583 " pathEditMode="relative" ptsTypes="AA">
                                      <p:cBhvr>
                                        <p:cTn id="10" dur="2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0.00255 L -0.0052 -5.33403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6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FDBE7A3-1FCD-4B41-B8C4-DDAA2784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klahoma State University's primary brand">
            <a:extLst>
              <a:ext uri="{FF2B5EF4-FFF2-40B4-BE49-F238E27FC236}">
                <a16:creationId xmlns:a16="http://schemas.microsoft.com/office/drawing/2014/main" id="{F55ADBAF-E915-114A-A5EC-E3A9E6CC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201"/>
            <a:ext cx="2458994" cy="12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9BD1A9-6989-9A48-B82D-C6C7067B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0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J. Shane Robinson, PhD</a:t>
            </a:r>
          </a:p>
          <a:p>
            <a:r>
              <a:rPr lang="en-US" dirty="0"/>
              <a:t>Candidate for the Department Head Position</a:t>
            </a:r>
          </a:p>
          <a:p>
            <a:r>
              <a:rPr lang="en-US" dirty="0"/>
              <a:t>Department of Agricultural Education, Communication and Leadership</a:t>
            </a:r>
          </a:p>
          <a:p>
            <a:r>
              <a:rPr lang="en-US" dirty="0"/>
              <a:t>Oklahoma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F0CDC-65DC-F14E-A658-0F57E329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1122363"/>
            <a:ext cx="10720552" cy="2387600"/>
          </a:xfrm>
        </p:spPr>
        <p:txBody>
          <a:bodyPr>
            <a:normAutofit/>
          </a:bodyPr>
          <a:lstStyle/>
          <a:p>
            <a:r>
              <a:rPr lang="en-US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0718074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2FDBE7A3-1FCD-4B41-B8C4-DDAA2784A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78125"/>
            <a:ext cx="12192000" cy="2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Oklahoma State University's primary brand">
            <a:extLst>
              <a:ext uri="{FF2B5EF4-FFF2-40B4-BE49-F238E27FC236}">
                <a16:creationId xmlns:a16="http://schemas.microsoft.com/office/drawing/2014/main" id="{F55ADBAF-E915-114A-A5EC-E3A9E6CCAB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13201"/>
            <a:ext cx="2458994" cy="127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909BD1A9-6989-9A48-B82D-C6C7067BFF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9108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J. Shane Robinson, PhD</a:t>
            </a:r>
          </a:p>
          <a:p>
            <a:r>
              <a:rPr lang="en-US" dirty="0"/>
              <a:t>Candidate for the Department Head Position</a:t>
            </a:r>
          </a:p>
          <a:p>
            <a:r>
              <a:rPr lang="en-US" dirty="0"/>
              <a:t>Department of Agricultural Education, Communication and Leadership</a:t>
            </a:r>
          </a:p>
          <a:p>
            <a:r>
              <a:rPr lang="en-US" dirty="0"/>
              <a:t>Oklahoma State University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8F0CDC-65DC-F14E-A658-0F57E3297E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5214" y="1122363"/>
            <a:ext cx="10720552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Vision for Developing a World Class Department of Agricultural Education, Communications and Leadership</a:t>
            </a:r>
          </a:p>
        </p:txBody>
      </p:sp>
    </p:spTree>
    <p:extLst>
      <p:ext uri="{BB962C8B-B14F-4D97-AF65-F5344CB8AC3E}">
        <p14:creationId xmlns:p14="http://schemas.microsoft.com/office/powerpoint/2010/main" val="2114163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rrows pointing to Hollis, OK on the state of Oklahoma road map.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" r="4008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751880"/>
            <a:ext cx="7024744" cy="1143000"/>
          </a:xfrm>
        </p:spPr>
        <p:txBody>
          <a:bodyPr/>
          <a:lstStyle/>
          <a:p>
            <a:r>
              <a:rPr lang="en-US" dirty="0"/>
              <a:t>Hollis, OK</a:t>
            </a:r>
          </a:p>
        </p:txBody>
      </p:sp>
      <p:sp>
        <p:nvSpPr>
          <p:cNvPr id="5" name="Right Arrow 4">
            <a:extLst>
              <a:ext uri="{FF2B5EF4-FFF2-40B4-BE49-F238E27FC236}">
                <a16:creationId xmlns:a16="http://schemas.microsoft.com/office/drawing/2014/main" id="{69644A57-2B66-0245-A38F-98E11A1DEB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6200000">
            <a:off x="3972538" y="5295334"/>
            <a:ext cx="1040323" cy="495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245D5225-792F-E34D-A39E-9107B42520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85325" y="4581228"/>
            <a:ext cx="1040323" cy="495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706A2759-79FB-8A48-8ECB-68BF6A40AA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10800000">
            <a:off x="4659747" y="4578369"/>
            <a:ext cx="1040323" cy="495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56B45FF0-6019-0F44-891E-F6D4FEF120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5400000">
            <a:off x="3972536" y="3840227"/>
            <a:ext cx="1040323" cy="4954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622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 man kneeling behind a pig that is eating at the Oklahoma Western Junior Livestock Show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651" r="3651" b="14530"/>
          <a:stretch/>
        </p:blipFill>
        <p:spPr>
          <a:xfrm>
            <a:off x="2567493" y="1495976"/>
            <a:ext cx="6777317" cy="448792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7490" y="456165"/>
            <a:ext cx="7024744" cy="848465"/>
          </a:xfrm>
        </p:spPr>
        <p:txBody>
          <a:bodyPr/>
          <a:lstStyle/>
          <a:p>
            <a:pPr algn="ctr"/>
            <a:r>
              <a:rPr lang="en-US" dirty="0"/>
              <a:t>Robinson </a:t>
            </a:r>
            <a:r>
              <a:rPr lang="en-US" dirty="0" err="1"/>
              <a:t>Durocs</a:t>
            </a:r>
            <a:endParaRPr lang="en-US" dirty="0"/>
          </a:p>
        </p:txBody>
      </p:sp>
      <p:sp>
        <p:nvSpPr>
          <p:cNvPr id="3" name="TextBox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010120" y="1410041"/>
            <a:ext cx="45833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1234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 man holding a Hereford at a livestock show by the show halter with three other adults standing next to him behind the Hereford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918" t="5220" r="-9673" b="10046"/>
          <a:stretch/>
        </p:blipFill>
        <p:spPr>
          <a:xfrm>
            <a:off x="2634330" y="1027665"/>
            <a:ext cx="7481264" cy="49453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769" y="313508"/>
            <a:ext cx="8240461" cy="5715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Robinson Herefords </a:t>
            </a:r>
          </a:p>
        </p:txBody>
      </p:sp>
    </p:spTree>
    <p:extLst>
      <p:ext uri="{BB962C8B-B14F-4D97-AF65-F5344CB8AC3E}">
        <p14:creationId xmlns:p14="http://schemas.microsoft.com/office/powerpoint/2010/main" val="1444102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Two men standing under the State FFA Degree archway on a stage while one man hands the other man an award.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995" t="4188" r="-18995" b="33984"/>
          <a:stretch/>
        </p:blipFill>
        <p:spPr>
          <a:xfrm>
            <a:off x="2567493" y="956280"/>
            <a:ext cx="6777317" cy="5531627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4374" y="370093"/>
            <a:ext cx="6703252" cy="48316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State FFA Degree – 1993</a:t>
            </a:r>
          </a:p>
        </p:txBody>
      </p:sp>
    </p:spTree>
    <p:extLst>
      <p:ext uri="{BB962C8B-B14F-4D97-AF65-F5344CB8AC3E}">
        <p14:creationId xmlns:p14="http://schemas.microsoft.com/office/powerpoint/2010/main" val="3828533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 Robinson family, two parents and four children, posing for a photo with a gold, white, and navy ballon arch in the background.">
            <a:extLst>
              <a:ext uri="{FF2B5EF4-FFF2-40B4-BE49-F238E27FC236}">
                <a16:creationId xmlns:a16="http://schemas.microsoft.com/office/drawing/2014/main" id="{6700B030-F24D-8146-BD46-F7214AC2D8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524000" y="0"/>
            <a:ext cx="9144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9317CD-3CD2-1148-8359-5703791E113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" y="2844800"/>
            <a:ext cx="2667000" cy="769441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My Family</a:t>
            </a:r>
          </a:p>
        </p:txBody>
      </p:sp>
    </p:spTree>
    <p:extLst>
      <p:ext uri="{BB962C8B-B14F-4D97-AF65-F5344CB8AC3E}">
        <p14:creationId xmlns:p14="http://schemas.microsoft.com/office/powerpoint/2010/main" val="4828135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5036</TotalTime>
  <Words>1633</Words>
  <Application>Microsoft Office PowerPoint</Application>
  <PresentationFormat>Widescreen</PresentationFormat>
  <Paragraphs>254</Paragraphs>
  <Slides>44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0" baseType="lpstr">
      <vt:lpstr>Aharoni</vt:lpstr>
      <vt:lpstr>Arial</vt:lpstr>
      <vt:lpstr>Calibri</vt:lpstr>
      <vt:lpstr>Calibri Light</vt:lpstr>
      <vt:lpstr>Symbol</vt:lpstr>
      <vt:lpstr>Office Theme</vt:lpstr>
      <vt:lpstr>Vision for Developing a World Class Department of Agricultural Education, Communications and Leadership</vt:lpstr>
      <vt:lpstr>Seminar Details</vt:lpstr>
      <vt:lpstr>Background Information</vt:lpstr>
      <vt:lpstr>Hollis, OK</vt:lpstr>
      <vt:lpstr>Hollis, OK</vt:lpstr>
      <vt:lpstr>Robinson Durocs</vt:lpstr>
      <vt:lpstr>Robinson Herefords </vt:lpstr>
      <vt:lpstr>State FFA Degree – 1993</vt:lpstr>
      <vt:lpstr>My Family</vt:lpstr>
      <vt:lpstr>Family Photos</vt:lpstr>
      <vt:lpstr>My Career Experience in AECL  and Administration</vt:lpstr>
      <vt:lpstr>Lasso</vt:lpstr>
      <vt:lpstr>Lasso with Pistol Pete</vt:lpstr>
      <vt:lpstr>Lasso with Pistol Pete and SC logo</vt:lpstr>
      <vt:lpstr>Lasso with Pistol Pete, SC and Mizzou logos</vt:lpstr>
      <vt:lpstr>Lasso with Pistol Pete, SC, Mizzou and UK logos</vt:lpstr>
      <vt:lpstr>Select Leadership and  Professional Highlights of 17 Years in the Professoriate</vt:lpstr>
      <vt:lpstr>My Vision for Opportunities  in Oklahoma</vt:lpstr>
      <vt:lpstr>World Class – Merriam-Webster Dictionary</vt:lpstr>
      <vt:lpstr>Implications of Creating a World Class Department</vt:lpstr>
      <vt:lpstr>World Class Teaching</vt:lpstr>
      <vt:lpstr>World Class Teaching Goals</vt:lpstr>
      <vt:lpstr>World Class Extension </vt:lpstr>
      <vt:lpstr>World Class Extension Goals</vt:lpstr>
      <vt:lpstr>World Class Research</vt:lpstr>
      <vt:lpstr>World Class Research Goals</vt:lpstr>
      <vt:lpstr>The Development of a Departmental Research Agenda</vt:lpstr>
      <vt:lpstr>Departmental Research Agenda</vt:lpstr>
      <vt:lpstr>Departmental Research Agenda</vt:lpstr>
      <vt:lpstr>Departmental Research Agenda</vt:lpstr>
      <vt:lpstr>Departmental Research Agenda</vt:lpstr>
      <vt:lpstr>Departmental Research Agenda</vt:lpstr>
      <vt:lpstr>Departmental Research Agenda</vt:lpstr>
      <vt:lpstr>Departmental Research Agenda</vt:lpstr>
      <vt:lpstr>Departmental Research Agenda</vt:lpstr>
      <vt:lpstr>Departmental Research Agenda</vt:lpstr>
      <vt:lpstr>Oklahoma State University Priority Areas</vt:lpstr>
      <vt:lpstr>ROPE</vt:lpstr>
      <vt:lpstr>Two Potential Partners</vt:lpstr>
      <vt:lpstr>Equipping Students to Address Wicked Problems in Rural Communities J. Shane Robinson, Tyson E. Ochsner, Paul Weckler, Mark Woodring </vt:lpstr>
      <vt:lpstr>OSU Innovation Park</vt:lpstr>
      <vt:lpstr>Departmental Research Agenda</vt:lpstr>
      <vt:lpstr>Thank you!</vt:lpstr>
      <vt:lpstr>Vision for Developing a World Class Department of Agricultural Education, Communications and Leadership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Vision for Developing a World Class AECL Department</dc:title>
  <dc:creator>Robinson, Shane</dc:creator>
  <cp:lastModifiedBy>Herrick, Kegan Jean</cp:lastModifiedBy>
  <cp:revision>68</cp:revision>
  <dcterms:created xsi:type="dcterms:W3CDTF">2023-12-10T12:36:06Z</dcterms:created>
  <dcterms:modified xsi:type="dcterms:W3CDTF">2023-12-18T15:50:39Z</dcterms:modified>
</cp:coreProperties>
</file>